
<file path=[Content_Types].xml><?xml version="1.0" encoding="utf-8"?>
<Types xmlns="http://schemas.openxmlformats.org/package/2006/content-types">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669" r:id="rId3"/>
    <p:sldId id="668" r:id="rId4"/>
    <p:sldId id="670" r:id="rId5"/>
    <p:sldId id="671" r:id="rId6"/>
    <p:sldId id="672" r:id="rId7"/>
    <p:sldId id="673" r:id="rId8"/>
    <p:sldId id="674" r:id="rId9"/>
    <p:sldId id="675" r:id="rId10"/>
    <p:sldId id="502" r:id="rId11"/>
    <p:sldId id="676" r:id="rId12"/>
    <p:sldId id="678" r:id="rId13"/>
    <p:sldId id="681" r:id="rId14"/>
    <p:sldId id="686" r:id="rId15"/>
    <p:sldId id="627" r:id="rId16"/>
    <p:sldId id="682" r:id="rId17"/>
    <p:sldId id="679" r:id="rId18"/>
    <p:sldId id="683" r:id="rId19"/>
    <p:sldId id="687" r:id="rId20"/>
    <p:sldId id="688" r:id="rId21"/>
    <p:sldId id="684" r:id="rId22"/>
    <p:sldId id="685" r:id="rId23"/>
    <p:sldId id="68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18"/>
    <p:restoredTop sz="66616"/>
  </p:normalViewPr>
  <p:slideViewPr>
    <p:cSldViewPr snapToGrid="0" snapToObjects="1">
      <p:cViewPr varScale="1">
        <p:scale>
          <a:sx n="74" d="100"/>
          <a:sy n="74" d="100"/>
        </p:scale>
        <p:origin x="1200" y="168"/>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B5504-56B8-3145-9982-33CA565ED633}" type="datetimeFigureOut">
              <a:rPr lang="en-US" smtClean="0"/>
              <a:t>10/22/21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C126E-B4A2-0846-AF28-3FD4EA33F3EA}" type="slidenum">
              <a:rPr lang="en-US" smtClean="0"/>
              <a:t>‹#›</a:t>
            </a:fld>
            <a:endParaRPr lang="en-US"/>
          </a:p>
        </p:txBody>
      </p:sp>
    </p:spTree>
    <p:extLst>
      <p:ext uri="{BB962C8B-B14F-4D97-AF65-F5344CB8AC3E}">
        <p14:creationId xmlns:p14="http://schemas.microsoft.com/office/powerpoint/2010/main" val="287893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-Solving this problem with DFT or HF (no approx.) </a:t>
            </a:r>
            <a:r>
              <a:rPr lang="en-US" dirty="0">
                <a:sym typeface="Wingdings" pitchFamily="2" charset="2"/>
              </a:rPr>
              <a:t> computational space of 2^(350) for [string of 100 amino acids] (to compute binding energies, reaction rates, </a:t>
            </a:r>
            <a:r>
              <a:rPr lang="en-US" dirty="0" err="1">
                <a:sym typeface="Wingdings" pitchFamily="2" charset="2"/>
              </a:rPr>
              <a:t>etc</a:t>
            </a:r>
            <a:r>
              <a:rPr lang="en-US" dirty="0">
                <a:sym typeface="Wingdings" pitchFamily="2" charset="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-Computationally intractable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-Need a better way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-Relying only on approximate methods isn’t enough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01EA2A51-F279-6C42-B3B7-51CFD2DF4911}" type="slidenum">
              <a:rPr lang="en-US" smtClean="0"/>
              <a:t>2</a:t>
            </a:fld>
            <a:endParaRPr lang="en-US"/>
          </a:p>
        </p:txBody>
      </p:sp>
    </p:spTree>
    <p:extLst>
      <p:ext uri="{BB962C8B-B14F-4D97-AF65-F5344CB8AC3E}">
        <p14:creationId xmlns:p14="http://schemas.microsoft.com/office/powerpoint/2010/main" val="81227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sym typeface="Wingdings" pitchFamily="2" charset="2"/>
              </a:rPr>
              <a:t>Complexity: enabling factor  using resonant control to apply global fields rather than local fields (operation mode) . </a:t>
            </a:r>
          </a:p>
          <a:p>
            <a:pPr marL="171450" indent="-171450">
              <a:buFontTx/>
              <a:buChar char="-"/>
            </a:pPr>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E93C126E-B4A2-0846-AF28-3FD4EA33F3EA}" type="slidenum">
              <a:rPr lang="en-US" smtClean="0"/>
              <a:t>11</a:t>
            </a:fld>
            <a:endParaRPr lang="en-US"/>
          </a:p>
        </p:txBody>
      </p:sp>
    </p:spTree>
    <p:extLst>
      <p:ext uri="{BB962C8B-B14F-4D97-AF65-F5344CB8AC3E}">
        <p14:creationId xmlns:p14="http://schemas.microsoft.com/office/powerpoint/2010/main" val="2680500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a:t>
            </a:r>
          </a:p>
          <a:p>
            <a:r>
              <a:rPr lang="en-US" dirty="0"/>
              <a:t>Charge noise + hyperfine </a:t>
            </a:r>
            <a:r>
              <a:rPr lang="en-US" dirty="0">
                <a:sym typeface="Wingdings" pitchFamily="2" charset="2"/>
              </a:rPr>
              <a:t> decoherence. </a:t>
            </a:r>
            <a:endParaRPr lang="en-US" dirty="0"/>
          </a:p>
          <a:p>
            <a:endParaRPr lang="en-US" dirty="0"/>
          </a:p>
          <a:p>
            <a:r>
              <a:rPr lang="en-US" dirty="0"/>
              <a:t>Si: 5% Si-29 </a:t>
            </a:r>
            <a:r>
              <a:rPr lang="en-US" dirty="0">
                <a:sym typeface="Wingdings" pitchFamily="2" charset="2"/>
              </a:rPr>
              <a:t> 700 ns T2*</a:t>
            </a:r>
          </a:p>
          <a:p>
            <a:r>
              <a:rPr lang="en-US" dirty="0" err="1">
                <a:sym typeface="Wingdings" pitchFamily="2" charset="2"/>
              </a:rPr>
              <a:t>Enciched</a:t>
            </a:r>
            <a:r>
              <a:rPr lang="en-US" dirty="0">
                <a:sym typeface="Wingdings" pitchFamily="2" charset="2"/>
              </a:rPr>
              <a:t> Si-29 (800 ppm Si-29)   30 us T2* </a:t>
            </a:r>
          </a:p>
          <a:p>
            <a:r>
              <a:rPr lang="en-US" dirty="0">
                <a:sym typeface="Wingdings" pitchFamily="2" charset="2"/>
              </a:rPr>
              <a:t>Plot here: </a:t>
            </a:r>
            <a:r>
              <a:rPr lang="en-US" dirty="0" err="1">
                <a:sym typeface="Wingdings" pitchFamily="2" charset="2"/>
              </a:rPr>
              <a:t>prescence</a:t>
            </a:r>
            <a:r>
              <a:rPr lang="en-US" dirty="0">
                <a:sym typeface="Wingdings" pitchFamily="2" charset="2"/>
              </a:rPr>
              <a:t> of Ge limits to 10 us (Ge-73, S = 9/2 … 7 %)</a:t>
            </a:r>
          </a:p>
          <a:p>
            <a:endParaRPr lang="en-US" dirty="0">
              <a:sym typeface="Wingdings" pitchFamily="2" charset="2"/>
            </a:endParaRPr>
          </a:p>
          <a:p>
            <a:r>
              <a:rPr lang="en-US" dirty="0">
                <a:sym typeface="Wingdings" pitchFamily="2" charset="2"/>
              </a:rPr>
              <a:t>Can have high and low freq. charge noise. </a:t>
            </a:r>
          </a:p>
          <a:p>
            <a:endParaRPr lang="en-US" dirty="0"/>
          </a:p>
        </p:txBody>
      </p:sp>
      <p:sp>
        <p:nvSpPr>
          <p:cNvPr id="4" name="Slide Number Placeholder 3"/>
          <p:cNvSpPr>
            <a:spLocks noGrp="1"/>
          </p:cNvSpPr>
          <p:nvPr>
            <p:ph type="sldNum" sz="quarter" idx="5"/>
          </p:nvPr>
        </p:nvSpPr>
        <p:spPr/>
        <p:txBody>
          <a:bodyPr/>
          <a:lstStyle/>
          <a:p>
            <a:fld id="{E93C126E-B4A2-0846-AF28-3FD4EA33F3EA}" type="slidenum">
              <a:rPr lang="en-US" smtClean="0"/>
              <a:t>12</a:t>
            </a:fld>
            <a:endParaRPr lang="en-US"/>
          </a:p>
        </p:txBody>
      </p:sp>
    </p:spTree>
    <p:extLst>
      <p:ext uri="{BB962C8B-B14F-4D97-AF65-F5344CB8AC3E}">
        <p14:creationId xmlns:p14="http://schemas.microsoft.com/office/powerpoint/2010/main" val="1037111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Animations of effect of noise on dephasing  ==&gt; infidelity </a:t>
            </a:r>
          </a:p>
        </p:txBody>
      </p:sp>
      <p:sp>
        <p:nvSpPr>
          <p:cNvPr id="4" name="Slide Number Placeholder 3"/>
          <p:cNvSpPr>
            <a:spLocks noGrp="1"/>
          </p:cNvSpPr>
          <p:nvPr>
            <p:ph type="sldNum" sz="quarter" idx="5"/>
          </p:nvPr>
        </p:nvSpPr>
        <p:spPr/>
        <p:txBody>
          <a:bodyPr/>
          <a:lstStyle/>
          <a:p>
            <a:fld id="{E93C126E-B4A2-0846-AF28-3FD4EA33F3EA}" type="slidenum">
              <a:rPr lang="en-US" smtClean="0"/>
              <a:t>13</a:t>
            </a:fld>
            <a:endParaRPr lang="en-US"/>
          </a:p>
        </p:txBody>
      </p:sp>
    </p:spTree>
    <p:extLst>
      <p:ext uri="{BB962C8B-B14F-4D97-AF65-F5344CB8AC3E}">
        <p14:creationId xmlns:p14="http://schemas.microsoft.com/office/powerpoint/2010/main" val="1724117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p>
          <a:p>
            <a:r>
              <a:rPr lang="en-US" dirty="0"/>
              <a:t>- under no noise,  spin will rotate as we expect over course of  Hahn echo </a:t>
            </a:r>
          </a:p>
          <a:p>
            <a:r>
              <a:rPr lang="en-US" dirty="0"/>
              <a:t>- Under noise, spin will </a:t>
            </a:r>
            <a:r>
              <a:rPr lang="en-US" dirty="0" err="1"/>
              <a:t>dephase</a:t>
            </a:r>
            <a:r>
              <a:rPr lang="en-US" dirty="0"/>
              <a:t> and now be at different point in </a:t>
            </a:r>
            <a:r>
              <a:rPr lang="en-US" dirty="0" err="1"/>
              <a:t>bloch</a:t>
            </a:r>
            <a:r>
              <a:rPr lang="en-US" dirty="0"/>
              <a:t> </a:t>
            </a:r>
            <a:r>
              <a:rPr lang="en-US" dirty="0" err="1"/>
              <a:t>shphere</a:t>
            </a:r>
            <a:r>
              <a:rPr lang="en-US" dirty="0"/>
              <a:t> </a:t>
            </a:r>
            <a:r>
              <a:rPr lang="en-US" dirty="0">
                <a:sym typeface="Wingdings" pitchFamily="2" charset="2"/>
              </a:rPr>
              <a:t> charge noise introduces extra phase that we need to account for </a:t>
            </a:r>
            <a:endParaRPr lang="en-US" dirty="0"/>
          </a:p>
        </p:txBody>
      </p:sp>
      <p:sp>
        <p:nvSpPr>
          <p:cNvPr id="4" name="Slide Number Placeholder 3"/>
          <p:cNvSpPr>
            <a:spLocks noGrp="1"/>
          </p:cNvSpPr>
          <p:nvPr>
            <p:ph type="sldNum" sz="quarter" idx="5"/>
          </p:nvPr>
        </p:nvSpPr>
        <p:spPr/>
        <p:txBody>
          <a:bodyPr/>
          <a:lstStyle/>
          <a:p>
            <a:fld id="{E93C126E-B4A2-0846-AF28-3FD4EA33F3EA}" type="slidenum">
              <a:rPr lang="en-US" smtClean="0"/>
              <a:t>14</a:t>
            </a:fld>
            <a:endParaRPr lang="en-US"/>
          </a:p>
        </p:txBody>
      </p:sp>
    </p:spTree>
    <p:extLst>
      <p:ext uri="{BB962C8B-B14F-4D97-AF65-F5344CB8AC3E}">
        <p14:creationId xmlns:p14="http://schemas.microsoft.com/office/powerpoint/2010/main" val="2142452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of fixing this is developing pulse shapes that are insensitive to noise . </a:t>
            </a:r>
          </a:p>
          <a:p>
            <a:r>
              <a:rPr lang="en-US" dirty="0"/>
              <a:t>-Adiabatic pulses have been shown to work for this. Here, keep track of pink arrow. We want it to rotate from north to south pole in a controlled manner. If we slowly ‘chirp’ frequency of pulse for a pi rotation, we will force the spin to move down (using a controlled pulse shape). Otherwise, it would rotate in random directions due to noise . Can we engineer this for quantum gates?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mention blue vector is drive field. Applying drive field leads to torque. Torque drives rotation (maybe include e-nutation slide before). Modulating frequency of pulse (chirping) done slowly enough allows us to drag the spin from up to down.   [mention this before]</a:t>
            </a:r>
          </a:p>
          <a:p>
            <a:endParaRPr lang="en-US" dirty="0"/>
          </a:p>
        </p:txBody>
      </p:sp>
      <p:sp>
        <p:nvSpPr>
          <p:cNvPr id="4" name="Slide Number Placeholder 3"/>
          <p:cNvSpPr>
            <a:spLocks noGrp="1"/>
          </p:cNvSpPr>
          <p:nvPr>
            <p:ph type="sldNum" sz="quarter" idx="5"/>
          </p:nvPr>
        </p:nvSpPr>
        <p:spPr/>
        <p:txBody>
          <a:bodyPr/>
          <a:lstStyle/>
          <a:p>
            <a:fld id="{E93C126E-B4A2-0846-AF28-3FD4EA33F3EA}" type="slidenum">
              <a:rPr lang="en-US" smtClean="0"/>
              <a:t>16</a:t>
            </a:fld>
            <a:endParaRPr lang="en-US"/>
          </a:p>
        </p:txBody>
      </p:sp>
    </p:spTree>
    <p:extLst>
      <p:ext uri="{BB962C8B-B14F-4D97-AF65-F5344CB8AC3E}">
        <p14:creationId xmlns:p14="http://schemas.microsoft.com/office/powerpoint/2010/main" val="1529941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single gate fidelities from 99.83 to 99.96 % using optimized pulse shapes </a:t>
            </a:r>
          </a:p>
          <a:p>
            <a:r>
              <a:rPr lang="en-US" dirty="0"/>
              <a:t>- </a:t>
            </a:r>
          </a:p>
        </p:txBody>
      </p:sp>
      <p:sp>
        <p:nvSpPr>
          <p:cNvPr id="4" name="Slide Number Placeholder 3"/>
          <p:cNvSpPr>
            <a:spLocks noGrp="1"/>
          </p:cNvSpPr>
          <p:nvPr>
            <p:ph type="sldNum" sz="quarter" idx="5"/>
          </p:nvPr>
        </p:nvSpPr>
        <p:spPr/>
        <p:txBody>
          <a:bodyPr/>
          <a:lstStyle/>
          <a:p>
            <a:fld id="{E93C126E-B4A2-0846-AF28-3FD4EA33F3EA}" type="slidenum">
              <a:rPr lang="en-US" smtClean="0"/>
              <a:t>17</a:t>
            </a:fld>
            <a:endParaRPr lang="en-US"/>
          </a:p>
        </p:txBody>
      </p:sp>
    </p:spTree>
    <p:extLst>
      <p:ext uri="{BB962C8B-B14F-4D97-AF65-F5344CB8AC3E}">
        <p14:creationId xmlns:p14="http://schemas.microsoft.com/office/powerpoint/2010/main" val="4291423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CNOT gate  (show diagram) </a:t>
            </a:r>
          </a:p>
        </p:txBody>
      </p:sp>
      <p:sp>
        <p:nvSpPr>
          <p:cNvPr id="4" name="Slide Number Placeholder 3"/>
          <p:cNvSpPr>
            <a:spLocks noGrp="1"/>
          </p:cNvSpPr>
          <p:nvPr>
            <p:ph type="sldNum" sz="quarter" idx="5"/>
          </p:nvPr>
        </p:nvSpPr>
        <p:spPr/>
        <p:txBody>
          <a:bodyPr/>
          <a:lstStyle/>
          <a:p>
            <a:fld id="{E93C126E-B4A2-0846-AF28-3FD4EA33F3EA}" type="slidenum">
              <a:rPr lang="en-US" smtClean="0"/>
              <a:t>18</a:t>
            </a:fld>
            <a:endParaRPr lang="en-US"/>
          </a:p>
        </p:txBody>
      </p:sp>
    </p:spTree>
    <p:extLst>
      <p:ext uri="{BB962C8B-B14F-4D97-AF65-F5344CB8AC3E}">
        <p14:creationId xmlns:p14="http://schemas.microsoft.com/office/powerpoint/2010/main" val="943296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CNOT gate  (show diagram) </a:t>
            </a:r>
          </a:p>
        </p:txBody>
      </p:sp>
      <p:sp>
        <p:nvSpPr>
          <p:cNvPr id="4" name="Slide Number Placeholder 3"/>
          <p:cNvSpPr>
            <a:spLocks noGrp="1"/>
          </p:cNvSpPr>
          <p:nvPr>
            <p:ph type="sldNum" sz="quarter" idx="5"/>
          </p:nvPr>
        </p:nvSpPr>
        <p:spPr/>
        <p:txBody>
          <a:bodyPr/>
          <a:lstStyle/>
          <a:p>
            <a:fld id="{E93C126E-B4A2-0846-AF28-3FD4EA33F3EA}" type="slidenum">
              <a:rPr lang="en-US" smtClean="0"/>
              <a:t>19</a:t>
            </a:fld>
            <a:endParaRPr lang="en-US"/>
          </a:p>
        </p:txBody>
      </p:sp>
    </p:spTree>
    <p:extLst>
      <p:ext uri="{BB962C8B-B14F-4D97-AF65-F5344CB8AC3E}">
        <p14:creationId xmlns:p14="http://schemas.microsoft.com/office/powerpoint/2010/main" val="1763030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mention CNOT gate is (1) turning on exchange and (2) driving freq. selective transition . Include pulse sequence here, easy to shape RF drive.  </a:t>
            </a:r>
          </a:p>
          <a:p>
            <a:endParaRPr lang="en-US" dirty="0"/>
          </a:p>
        </p:txBody>
      </p:sp>
      <p:sp>
        <p:nvSpPr>
          <p:cNvPr id="4" name="Slide Number Placeholder 3"/>
          <p:cNvSpPr>
            <a:spLocks noGrp="1"/>
          </p:cNvSpPr>
          <p:nvPr>
            <p:ph type="sldNum" sz="quarter" idx="5"/>
          </p:nvPr>
        </p:nvSpPr>
        <p:spPr/>
        <p:txBody>
          <a:bodyPr/>
          <a:lstStyle/>
          <a:p>
            <a:fld id="{E93C126E-B4A2-0846-AF28-3FD4EA33F3EA}" type="slidenum">
              <a:rPr lang="en-US" smtClean="0"/>
              <a:t>20</a:t>
            </a:fld>
            <a:endParaRPr lang="en-US"/>
          </a:p>
        </p:txBody>
      </p:sp>
    </p:spTree>
    <p:extLst>
      <p:ext uri="{BB962C8B-B14F-4D97-AF65-F5344CB8AC3E}">
        <p14:creationId xmlns:p14="http://schemas.microsoft.com/office/powerpoint/2010/main" val="3606749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3C126E-B4A2-0846-AF28-3FD4EA33F3EA}" type="slidenum">
              <a:rPr lang="en-US" smtClean="0"/>
              <a:t>21</a:t>
            </a:fld>
            <a:endParaRPr lang="en-US"/>
          </a:p>
        </p:txBody>
      </p:sp>
    </p:spTree>
    <p:extLst>
      <p:ext uri="{BB962C8B-B14F-4D97-AF65-F5344CB8AC3E}">
        <p14:creationId xmlns:p14="http://schemas.microsoft.com/office/powerpoint/2010/main" val="142253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-Emphasis on computational space here (classical vs. quantum)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-Begin discussion on qubit vs. classical bit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we increase the size of our computational space using different types of bit?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start with “quantum computers are different, can be more complex than ‘0’ and ‘1’. Can be represented on a </a:t>
            </a:r>
            <a:r>
              <a:rPr lang="en-US" dirty="0" err="1"/>
              <a:t>bloch</a:t>
            </a:r>
            <a:r>
              <a:rPr lang="en-US" dirty="0"/>
              <a:t> sphere”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1EA2A51-F279-6C42-B3B7-51CFD2DF4911}" type="slidenum">
              <a:rPr lang="en-US" smtClean="0"/>
              <a:t>3</a:t>
            </a:fld>
            <a:endParaRPr lang="en-US"/>
          </a:p>
        </p:txBody>
      </p:sp>
    </p:spTree>
    <p:extLst>
      <p:ext uri="{BB962C8B-B14F-4D97-AF65-F5344CB8AC3E}">
        <p14:creationId xmlns:p14="http://schemas.microsoft.com/office/powerpoint/2010/main" val="2176592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QRAM, etc. </a:t>
            </a:r>
          </a:p>
        </p:txBody>
      </p:sp>
      <p:sp>
        <p:nvSpPr>
          <p:cNvPr id="4" name="Slide Number Placeholder 3"/>
          <p:cNvSpPr>
            <a:spLocks noGrp="1"/>
          </p:cNvSpPr>
          <p:nvPr>
            <p:ph type="sldNum" sz="quarter" idx="5"/>
          </p:nvPr>
        </p:nvSpPr>
        <p:spPr/>
        <p:txBody>
          <a:bodyPr/>
          <a:lstStyle/>
          <a:p>
            <a:fld id="{E93C126E-B4A2-0846-AF28-3FD4EA33F3EA}" type="slidenum">
              <a:rPr lang="en-US" smtClean="0"/>
              <a:t>22</a:t>
            </a:fld>
            <a:endParaRPr lang="en-US"/>
          </a:p>
        </p:txBody>
      </p:sp>
    </p:spTree>
    <p:extLst>
      <p:ext uri="{BB962C8B-B14F-4D97-AF65-F5344CB8AC3E}">
        <p14:creationId xmlns:p14="http://schemas.microsoft.com/office/powerpoint/2010/main" val="97596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p>
          <a:p>
            <a:r>
              <a:rPr lang="en-US" dirty="0"/>
              <a:t>- under no noise,  spin will rotate as we expect over course of  Hahn echo </a:t>
            </a:r>
          </a:p>
          <a:p>
            <a:r>
              <a:rPr lang="en-US" dirty="0"/>
              <a:t>- Under noise, spin will </a:t>
            </a:r>
            <a:r>
              <a:rPr lang="en-US" dirty="0" err="1"/>
              <a:t>dephase</a:t>
            </a:r>
            <a:r>
              <a:rPr lang="en-US" dirty="0"/>
              <a:t> and now be at different point in </a:t>
            </a:r>
            <a:r>
              <a:rPr lang="en-US" dirty="0" err="1"/>
              <a:t>bloch</a:t>
            </a:r>
            <a:r>
              <a:rPr lang="en-US" dirty="0"/>
              <a:t> </a:t>
            </a:r>
            <a:r>
              <a:rPr lang="en-US" dirty="0" err="1"/>
              <a:t>shphere</a:t>
            </a:r>
            <a:r>
              <a:rPr lang="en-US" dirty="0"/>
              <a:t> </a:t>
            </a:r>
            <a:r>
              <a:rPr lang="en-US" dirty="0">
                <a:sym typeface="Wingdings" pitchFamily="2" charset="2"/>
              </a:rPr>
              <a:t> charge noise introduces extra phase that we need to account for </a:t>
            </a:r>
            <a:endParaRPr lang="en-US" dirty="0"/>
          </a:p>
        </p:txBody>
      </p:sp>
      <p:sp>
        <p:nvSpPr>
          <p:cNvPr id="4" name="Slide Number Placeholder 3"/>
          <p:cNvSpPr>
            <a:spLocks noGrp="1"/>
          </p:cNvSpPr>
          <p:nvPr>
            <p:ph type="sldNum" sz="quarter" idx="5"/>
          </p:nvPr>
        </p:nvSpPr>
        <p:spPr/>
        <p:txBody>
          <a:bodyPr/>
          <a:lstStyle/>
          <a:p>
            <a:fld id="{E93C126E-B4A2-0846-AF28-3FD4EA33F3EA}" type="slidenum">
              <a:rPr lang="en-US" smtClean="0"/>
              <a:t>23</a:t>
            </a:fld>
            <a:endParaRPr lang="en-US"/>
          </a:p>
        </p:txBody>
      </p:sp>
    </p:spTree>
    <p:extLst>
      <p:ext uri="{BB962C8B-B14F-4D97-AF65-F5344CB8AC3E}">
        <p14:creationId xmlns:p14="http://schemas.microsoft.com/office/powerpoint/2010/main" val="3665542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-Classical ‘0’ and ‘1’ states </a:t>
            </a:r>
            <a:r>
              <a:rPr lang="en-US" dirty="0">
                <a:sym typeface="Wingdings" pitchFamily="2" charset="2"/>
              </a:rPr>
              <a:t> limited computational space.  (Protein folding problem will require ”N” bits’</a:t>
            </a:r>
            <a:endParaRPr lang="en-US" dirty="0"/>
          </a:p>
          <a:p>
            <a:r>
              <a:rPr lang="en-US" dirty="0"/>
              <a:t>Takeaway here: large computational space from combining two states ==&gt; unique to quantum information.</a:t>
            </a:r>
          </a:p>
          <a:p>
            <a:r>
              <a:rPr lang="en-US" dirty="0"/>
              <a:t>-Mention entanglement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2 qubits- each state requires 4 numbers. Need 4 numbers to describe a single state.  </a:t>
            </a:r>
          </a:p>
          <a:p>
            <a:endParaRPr lang="en-US" dirty="0"/>
          </a:p>
        </p:txBody>
      </p:sp>
      <p:sp>
        <p:nvSpPr>
          <p:cNvPr id="4" name="Slide Number Placeholder 3"/>
          <p:cNvSpPr>
            <a:spLocks noGrp="1"/>
          </p:cNvSpPr>
          <p:nvPr>
            <p:ph type="sldNum" sz="quarter" idx="5"/>
          </p:nvPr>
        </p:nvSpPr>
        <p:spPr/>
        <p:txBody>
          <a:bodyPr/>
          <a:lstStyle/>
          <a:p>
            <a:fld id="{E93C126E-B4A2-0846-AF28-3FD4EA33F3EA}" type="slidenum">
              <a:rPr lang="en-US" smtClean="0"/>
              <a:t>4</a:t>
            </a:fld>
            <a:endParaRPr lang="en-US"/>
          </a:p>
        </p:txBody>
      </p:sp>
    </p:spTree>
    <p:extLst>
      <p:ext uri="{BB962C8B-B14F-4D97-AF65-F5344CB8AC3E}">
        <p14:creationId xmlns:p14="http://schemas.microsoft.com/office/powerpoint/2010/main" val="2693711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on entanglement generates correlations between states </a:t>
            </a:r>
            <a:r>
              <a:rPr lang="en-US" dirty="0">
                <a:sym typeface="Wingdings" pitchFamily="2" charset="2"/>
              </a:rPr>
              <a:t> exponentially large Hilbert space  </a:t>
            </a:r>
            <a:endParaRPr lang="en-US" dirty="0"/>
          </a:p>
        </p:txBody>
      </p:sp>
      <p:sp>
        <p:nvSpPr>
          <p:cNvPr id="4" name="Slide Number Placeholder 3"/>
          <p:cNvSpPr>
            <a:spLocks noGrp="1"/>
          </p:cNvSpPr>
          <p:nvPr>
            <p:ph type="sldNum" sz="quarter" idx="5"/>
          </p:nvPr>
        </p:nvSpPr>
        <p:spPr/>
        <p:txBody>
          <a:bodyPr/>
          <a:lstStyle/>
          <a:p>
            <a:fld id="{E93C126E-B4A2-0846-AF28-3FD4EA33F3EA}" type="slidenum">
              <a:rPr lang="en-US" smtClean="0"/>
              <a:t>5</a:t>
            </a:fld>
            <a:endParaRPr lang="en-US"/>
          </a:p>
        </p:txBody>
      </p:sp>
    </p:spTree>
    <p:extLst>
      <p:ext uri="{BB962C8B-B14F-4D97-AF65-F5344CB8AC3E}">
        <p14:creationId xmlns:p14="http://schemas.microsoft.com/office/powerpoint/2010/main" val="4157168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a:t>
            </a:r>
          </a:p>
          <a:p>
            <a:r>
              <a:rPr lang="en-US" dirty="0"/>
              <a:t>(1) drug design [protein folding ([variational quantum </a:t>
            </a:r>
            <a:r>
              <a:rPr lang="en-US" dirty="0" err="1"/>
              <a:t>eigensolver</a:t>
            </a:r>
            <a:r>
              <a:rPr lang="en-US" dirty="0"/>
              <a:t>]) , (2) </a:t>
            </a:r>
            <a:r>
              <a:rPr lang="en-US" dirty="0" err="1"/>
              <a:t>grover’s</a:t>
            </a:r>
            <a:r>
              <a:rPr lang="en-US" dirty="0"/>
              <a:t> search algorithm </a:t>
            </a:r>
          </a:p>
          <a:p>
            <a:r>
              <a:rPr lang="en-US" dirty="0"/>
              <a:t>(3) Factoring problem </a:t>
            </a:r>
          </a:p>
          <a:p>
            <a:r>
              <a:rPr lang="en-US" dirty="0"/>
              <a:t>For each: number of qubits necessary </a:t>
            </a:r>
          </a:p>
          <a:p>
            <a:r>
              <a:rPr lang="en-US" dirty="0"/>
              <a:t>Takeaway: scalability of qubit number is key </a:t>
            </a:r>
          </a:p>
          <a:p>
            <a:endParaRPr lang="en-US" dirty="0"/>
          </a:p>
          <a:p>
            <a:r>
              <a:rPr lang="en-US" dirty="0"/>
              <a:t>Complexity for each: classical vs. Quantum  </a:t>
            </a:r>
          </a:p>
        </p:txBody>
      </p:sp>
      <p:sp>
        <p:nvSpPr>
          <p:cNvPr id="4" name="Slide Number Placeholder 3"/>
          <p:cNvSpPr>
            <a:spLocks noGrp="1"/>
          </p:cNvSpPr>
          <p:nvPr>
            <p:ph type="sldNum" sz="quarter" idx="5"/>
          </p:nvPr>
        </p:nvSpPr>
        <p:spPr/>
        <p:txBody>
          <a:bodyPr/>
          <a:lstStyle/>
          <a:p>
            <a:fld id="{E93C126E-B4A2-0846-AF28-3FD4EA33F3EA}" type="slidenum">
              <a:rPr lang="en-US" smtClean="0"/>
              <a:t>6</a:t>
            </a:fld>
            <a:endParaRPr lang="en-US"/>
          </a:p>
        </p:txBody>
      </p:sp>
    </p:spTree>
    <p:extLst>
      <p:ext uri="{BB962C8B-B14F-4D97-AF65-F5344CB8AC3E}">
        <p14:creationId xmlns:p14="http://schemas.microsoft.com/office/powerpoint/2010/main" val="249720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state encoded in some 2 level system </a:t>
            </a:r>
          </a:p>
          <a:p>
            <a:r>
              <a:rPr lang="en-US" dirty="0"/>
              <a:t>-Needs to be probabilistic </a:t>
            </a:r>
          </a:p>
          <a:p>
            <a:r>
              <a:rPr lang="en-US" dirty="0"/>
              <a:t>-Need to be able to initialize, control (single and pairs) , and readout </a:t>
            </a:r>
          </a:p>
          <a:p>
            <a:r>
              <a:rPr lang="en-US" dirty="0"/>
              <a:t>-Exchange interaction couples two spins </a:t>
            </a:r>
            <a:r>
              <a:rPr lang="en-US" dirty="0">
                <a:sym typeface="Wingdings" pitchFamily="2" charset="2"/>
              </a:rPr>
              <a:t> entanglement </a:t>
            </a:r>
            <a:endParaRPr lang="en-US" dirty="0"/>
          </a:p>
        </p:txBody>
      </p:sp>
      <p:sp>
        <p:nvSpPr>
          <p:cNvPr id="4" name="Slide Number Placeholder 3"/>
          <p:cNvSpPr>
            <a:spLocks noGrp="1"/>
          </p:cNvSpPr>
          <p:nvPr>
            <p:ph type="sldNum" sz="quarter" idx="5"/>
          </p:nvPr>
        </p:nvSpPr>
        <p:spPr/>
        <p:txBody>
          <a:bodyPr/>
          <a:lstStyle/>
          <a:p>
            <a:fld id="{E93C126E-B4A2-0846-AF28-3FD4EA33F3EA}" type="slidenum">
              <a:rPr lang="en-US" smtClean="0"/>
              <a:t>7</a:t>
            </a:fld>
            <a:endParaRPr lang="en-US"/>
          </a:p>
        </p:txBody>
      </p:sp>
    </p:spTree>
    <p:extLst>
      <p:ext uri="{BB962C8B-B14F-4D97-AF65-F5344CB8AC3E}">
        <p14:creationId xmlns:p14="http://schemas.microsoft.com/office/powerpoint/2010/main" val="2570623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realize a semiconductor heterostructure of Si/</a:t>
            </a:r>
            <a:r>
              <a:rPr lang="en-US" dirty="0" err="1"/>
              <a:t>SiGe</a:t>
            </a:r>
            <a:r>
              <a:rPr lang="en-US" dirty="0"/>
              <a:t>. Creates a confinement potential for electrons </a:t>
            </a:r>
          </a:p>
          <a:p>
            <a:r>
              <a:rPr lang="en-US" dirty="0"/>
              <a:t>-Forms structure like in the right, triangular potential well (quantum well) </a:t>
            </a:r>
            <a:r>
              <a:rPr lang="en-US" dirty="0">
                <a:sym typeface="Wingdings" pitchFamily="2" charset="2"/>
              </a:rPr>
              <a:t> electron localization </a:t>
            </a:r>
          </a:p>
          <a:p>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”strained quantum well”  </a:t>
            </a:r>
            <a:r>
              <a:rPr lang="en-US" dirty="0">
                <a:sym typeface="Wingdings" pitchFamily="2" charset="2"/>
              </a:rPr>
              <a:t> leads to kink in </a:t>
            </a:r>
            <a:r>
              <a:rPr lang="en-US" dirty="0" err="1">
                <a:sym typeface="Wingdings" pitchFamily="2" charset="2"/>
              </a:rPr>
              <a:t>E_c</a:t>
            </a:r>
            <a:r>
              <a:rPr lang="en-US" dirty="0">
                <a:sym typeface="Wingdings" pitchFamily="2" charset="2"/>
              </a:rPr>
              <a:t> .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93C126E-B4A2-0846-AF28-3FD4EA33F3EA}" type="slidenum">
              <a:rPr lang="en-US" smtClean="0"/>
              <a:t>8</a:t>
            </a:fld>
            <a:endParaRPr lang="en-US"/>
          </a:p>
        </p:txBody>
      </p:sp>
    </p:spTree>
    <p:extLst>
      <p:ext uri="{BB962C8B-B14F-4D97-AF65-F5344CB8AC3E}">
        <p14:creationId xmlns:p14="http://schemas.microsoft.com/office/powerpoint/2010/main" val="1161452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-Apply positive voltage gates </a:t>
            </a:r>
            <a:r>
              <a:rPr lang="en-US" dirty="0">
                <a:sym typeface="Wingdings" pitchFamily="2" charset="2"/>
              </a:rPr>
              <a:t> electrons attract </a:t>
            </a:r>
          </a:p>
          <a:p>
            <a:r>
              <a:rPr lang="en-US" dirty="0">
                <a:sym typeface="Wingdings" pitchFamily="2" charset="2"/>
              </a:rPr>
              <a:t>-Apply negative voltage gates ==&gt; electrons repel –</a:t>
            </a:r>
          </a:p>
          <a:p>
            <a:r>
              <a:rPr lang="en-US" dirty="0">
                <a:sym typeface="Wingdings" pitchFamily="2" charset="2"/>
              </a:rPr>
              <a:t>-We can observe population in each quantum dot, varying voltage and observing  </a:t>
            </a:r>
          </a:p>
          <a:p>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Note: Explain simulation (not a tune up). </a:t>
            </a:r>
          </a:p>
        </p:txBody>
      </p:sp>
      <p:sp>
        <p:nvSpPr>
          <p:cNvPr id="4" name="Slide Number Placeholder 3"/>
          <p:cNvSpPr>
            <a:spLocks noGrp="1"/>
          </p:cNvSpPr>
          <p:nvPr>
            <p:ph type="sldNum" sz="quarter" idx="5"/>
          </p:nvPr>
        </p:nvSpPr>
        <p:spPr/>
        <p:txBody>
          <a:bodyPr/>
          <a:lstStyle/>
          <a:p>
            <a:fld id="{E93C126E-B4A2-0846-AF28-3FD4EA33F3EA}" type="slidenum">
              <a:rPr lang="en-US" smtClean="0"/>
              <a:t>9</a:t>
            </a:fld>
            <a:endParaRPr lang="en-US"/>
          </a:p>
        </p:txBody>
      </p:sp>
    </p:spTree>
    <p:extLst>
      <p:ext uri="{BB962C8B-B14F-4D97-AF65-F5344CB8AC3E}">
        <p14:creationId xmlns:p14="http://schemas.microsoft.com/office/powerpoint/2010/main" val="2545197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-Mention that we care about: (1) single and 2 qubit gate </a:t>
            </a:r>
            <a:r>
              <a:rPr lang="en-US" dirty="0" err="1">
                <a:sym typeface="Wingdings" pitchFamily="2" charset="2"/>
              </a:rPr>
              <a:t>fidelitites</a:t>
            </a:r>
            <a:r>
              <a:rPr lang="en-US" dirty="0">
                <a:sym typeface="Wingdings" pitchFamily="2" charset="2"/>
              </a:rPr>
              <a:t> and (2) potential for </a:t>
            </a:r>
            <a:r>
              <a:rPr lang="en-US" dirty="0" err="1">
                <a:sym typeface="Wingdings" pitchFamily="2" charset="2"/>
              </a:rPr>
              <a:t>scalilbity</a:t>
            </a:r>
            <a:r>
              <a:rPr lang="en-US" dirty="0">
                <a:sym typeface="Wingdings" pitchFamily="2" charset="2"/>
              </a:rPr>
              <a:t> to solve the problems mentioned earlier </a:t>
            </a:r>
          </a:p>
          <a:p>
            <a:r>
              <a:rPr lang="en-US" dirty="0">
                <a:sym typeface="Wingdings" pitchFamily="2" charset="2"/>
              </a:rPr>
              <a:t>-For each architecture: (1) mention how information is </a:t>
            </a:r>
            <a:r>
              <a:rPr lang="en-US" dirty="0" err="1">
                <a:sym typeface="Wingdings" pitchFamily="2" charset="2"/>
              </a:rPr>
              <a:t>enocoded</a:t>
            </a:r>
            <a:r>
              <a:rPr lang="en-US" dirty="0">
                <a:sym typeface="Wingdings" pitchFamily="2" charset="2"/>
              </a:rPr>
              <a:t>, (2) fidelities, (3) challenges [and companies involved] </a:t>
            </a:r>
          </a:p>
        </p:txBody>
      </p:sp>
      <p:sp>
        <p:nvSpPr>
          <p:cNvPr id="4" name="Slide Number Placeholder 3"/>
          <p:cNvSpPr>
            <a:spLocks noGrp="1"/>
          </p:cNvSpPr>
          <p:nvPr>
            <p:ph type="sldNum" sz="quarter" idx="5"/>
          </p:nvPr>
        </p:nvSpPr>
        <p:spPr/>
        <p:txBody>
          <a:bodyPr/>
          <a:lstStyle/>
          <a:p>
            <a:fld id="{01EA2A51-F279-6C42-B3B7-51CFD2DF4911}" type="slidenum">
              <a:rPr lang="en-US" smtClean="0"/>
              <a:t>10</a:t>
            </a:fld>
            <a:endParaRPr lang="en-US"/>
          </a:p>
        </p:txBody>
      </p:sp>
    </p:spTree>
    <p:extLst>
      <p:ext uri="{BB962C8B-B14F-4D97-AF65-F5344CB8AC3E}">
        <p14:creationId xmlns:p14="http://schemas.microsoft.com/office/powerpoint/2010/main" val="1040119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B48C0-DE8D-EC43-A6AE-9C09CC0154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3C2DA5-2CE6-104A-A815-79D85089B1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D4B596-FFBE-314B-B98F-D09CCD10BD53}"/>
              </a:ext>
            </a:extLst>
          </p:cNvPr>
          <p:cNvSpPr>
            <a:spLocks noGrp="1"/>
          </p:cNvSpPr>
          <p:nvPr>
            <p:ph type="dt" sz="half" idx="10"/>
          </p:nvPr>
        </p:nvSpPr>
        <p:spPr/>
        <p:txBody>
          <a:bodyPr/>
          <a:lstStyle/>
          <a:p>
            <a:fld id="{1F595FD7-A706-4249-B2C8-C7E7EABC29BD}" type="datetime1">
              <a:rPr lang="en-US" smtClean="0"/>
              <a:t>10/22/21</a:t>
            </a:fld>
            <a:endParaRPr lang="en-US"/>
          </a:p>
        </p:txBody>
      </p:sp>
      <p:sp>
        <p:nvSpPr>
          <p:cNvPr id="5" name="Footer Placeholder 4">
            <a:extLst>
              <a:ext uri="{FF2B5EF4-FFF2-40B4-BE49-F238E27FC236}">
                <a16:creationId xmlns:a16="http://schemas.microsoft.com/office/drawing/2014/main" id="{83AA6B13-7850-F141-A2E0-78E8A7ED7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EDCDF0-6CD9-EC48-9242-4F0E73D08448}"/>
              </a:ext>
            </a:extLst>
          </p:cNvPr>
          <p:cNvSpPr>
            <a:spLocks noGrp="1"/>
          </p:cNvSpPr>
          <p:nvPr>
            <p:ph type="sldNum" sz="quarter" idx="12"/>
          </p:nvPr>
        </p:nvSpPr>
        <p:spPr/>
        <p:txBody>
          <a:bodyPr/>
          <a:lstStyle/>
          <a:p>
            <a:fld id="{8C987810-C33F-0147-A82A-1F506A35EEBE}" type="slidenum">
              <a:rPr lang="en-US" smtClean="0"/>
              <a:t>‹#›</a:t>
            </a:fld>
            <a:endParaRPr lang="en-US"/>
          </a:p>
        </p:txBody>
      </p:sp>
    </p:spTree>
    <p:extLst>
      <p:ext uri="{BB962C8B-B14F-4D97-AF65-F5344CB8AC3E}">
        <p14:creationId xmlns:p14="http://schemas.microsoft.com/office/powerpoint/2010/main" val="3766633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625D4-51EE-984B-A72B-2591DB22DA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40DD49-BACE-5B4A-8FA6-42E5291D21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0B66CF-AFAE-244A-BEA5-EA8E0B42DEB1}"/>
              </a:ext>
            </a:extLst>
          </p:cNvPr>
          <p:cNvSpPr>
            <a:spLocks noGrp="1"/>
          </p:cNvSpPr>
          <p:nvPr>
            <p:ph type="dt" sz="half" idx="10"/>
          </p:nvPr>
        </p:nvSpPr>
        <p:spPr/>
        <p:txBody>
          <a:bodyPr/>
          <a:lstStyle/>
          <a:p>
            <a:fld id="{9222DC1C-F240-774D-8A91-D75CCC81629F}" type="datetime1">
              <a:rPr lang="en-US" smtClean="0"/>
              <a:t>10/22/21</a:t>
            </a:fld>
            <a:endParaRPr lang="en-US"/>
          </a:p>
        </p:txBody>
      </p:sp>
      <p:sp>
        <p:nvSpPr>
          <p:cNvPr id="5" name="Footer Placeholder 4">
            <a:extLst>
              <a:ext uri="{FF2B5EF4-FFF2-40B4-BE49-F238E27FC236}">
                <a16:creationId xmlns:a16="http://schemas.microsoft.com/office/drawing/2014/main" id="{F3907857-4EC5-3548-8933-9B2EAC293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927AA-0B6E-4E40-A79E-7180D784042B}"/>
              </a:ext>
            </a:extLst>
          </p:cNvPr>
          <p:cNvSpPr>
            <a:spLocks noGrp="1"/>
          </p:cNvSpPr>
          <p:nvPr>
            <p:ph type="sldNum" sz="quarter" idx="12"/>
          </p:nvPr>
        </p:nvSpPr>
        <p:spPr/>
        <p:txBody>
          <a:bodyPr/>
          <a:lstStyle/>
          <a:p>
            <a:fld id="{8C987810-C33F-0147-A82A-1F506A35EEBE}" type="slidenum">
              <a:rPr lang="en-US" smtClean="0"/>
              <a:t>‹#›</a:t>
            </a:fld>
            <a:endParaRPr lang="en-US"/>
          </a:p>
        </p:txBody>
      </p:sp>
    </p:spTree>
    <p:extLst>
      <p:ext uri="{BB962C8B-B14F-4D97-AF65-F5344CB8AC3E}">
        <p14:creationId xmlns:p14="http://schemas.microsoft.com/office/powerpoint/2010/main" val="1829318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FB6867-81B9-D246-BAEE-2298E3DDFD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5FE6AC-13FE-304E-AF34-570806BDB4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5EC0D-FD75-3F4B-BDDE-2E42B0B5EBA7}"/>
              </a:ext>
            </a:extLst>
          </p:cNvPr>
          <p:cNvSpPr>
            <a:spLocks noGrp="1"/>
          </p:cNvSpPr>
          <p:nvPr>
            <p:ph type="dt" sz="half" idx="10"/>
          </p:nvPr>
        </p:nvSpPr>
        <p:spPr/>
        <p:txBody>
          <a:bodyPr/>
          <a:lstStyle/>
          <a:p>
            <a:fld id="{552EC245-9EFD-A747-8B75-1DA1A968F717}" type="datetime1">
              <a:rPr lang="en-US" smtClean="0"/>
              <a:t>10/22/21</a:t>
            </a:fld>
            <a:endParaRPr lang="en-US"/>
          </a:p>
        </p:txBody>
      </p:sp>
      <p:sp>
        <p:nvSpPr>
          <p:cNvPr id="5" name="Footer Placeholder 4">
            <a:extLst>
              <a:ext uri="{FF2B5EF4-FFF2-40B4-BE49-F238E27FC236}">
                <a16:creationId xmlns:a16="http://schemas.microsoft.com/office/drawing/2014/main" id="{C82914C2-520C-1A43-AE79-7908EB9CDC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EAD2C-58B8-FF40-978A-25FBEAE0743F}"/>
              </a:ext>
            </a:extLst>
          </p:cNvPr>
          <p:cNvSpPr>
            <a:spLocks noGrp="1"/>
          </p:cNvSpPr>
          <p:nvPr>
            <p:ph type="sldNum" sz="quarter" idx="12"/>
          </p:nvPr>
        </p:nvSpPr>
        <p:spPr/>
        <p:txBody>
          <a:bodyPr/>
          <a:lstStyle/>
          <a:p>
            <a:fld id="{8C987810-C33F-0147-A82A-1F506A35EEBE}" type="slidenum">
              <a:rPr lang="en-US" smtClean="0"/>
              <a:t>‹#›</a:t>
            </a:fld>
            <a:endParaRPr lang="en-US"/>
          </a:p>
        </p:txBody>
      </p:sp>
    </p:spTree>
    <p:extLst>
      <p:ext uri="{BB962C8B-B14F-4D97-AF65-F5344CB8AC3E}">
        <p14:creationId xmlns:p14="http://schemas.microsoft.com/office/powerpoint/2010/main" val="3315911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145FE-549E-8C43-A7C6-68B0CB0988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1AAFA7-845F-8A4C-B1C6-34626C3818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B2DA08-8C18-974E-91FF-918FE567E650}"/>
              </a:ext>
            </a:extLst>
          </p:cNvPr>
          <p:cNvSpPr>
            <a:spLocks noGrp="1"/>
          </p:cNvSpPr>
          <p:nvPr>
            <p:ph type="dt" sz="half" idx="10"/>
          </p:nvPr>
        </p:nvSpPr>
        <p:spPr/>
        <p:txBody>
          <a:bodyPr/>
          <a:lstStyle/>
          <a:p>
            <a:fld id="{B6422F44-A86D-3D49-A921-4F7DD3D768CA}" type="datetime1">
              <a:rPr lang="en-US" smtClean="0"/>
              <a:t>10/22/21</a:t>
            </a:fld>
            <a:endParaRPr lang="en-US"/>
          </a:p>
        </p:txBody>
      </p:sp>
      <p:sp>
        <p:nvSpPr>
          <p:cNvPr id="5" name="Footer Placeholder 4">
            <a:extLst>
              <a:ext uri="{FF2B5EF4-FFF2-40B4-BE49-F238E27FC236}">
                <a16:creationId xmlns:a16="http://schemas.microsoft.com/office/drawing/2014/main" id="{D4EF65B4-2E35-5A48-B068-6CCB372B1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5D97A-80BB-8D4B-8458-208921A3F854}"/>
              </a:ext>
            </a:extLst>
          </p:cNvPr>
          <p:cNvSpPr>
            <a:spLocks noGrp="1"/>
          </p:cNvSpPr>
          <p:nvPr>
            <p:ph type="sldNum" sz="quarter" idx="12"/>
          </p:nvPr>
        </p:nvSpPr>
        <p:spPr/>
        <p:txBody>
          <a:bodyPr/>
          <a:lstStyle/>
          <a:p>
            <a:fld id="{8C987810-C33F-0147-A82A-1F506A35EEBE}" type="slidenum">
              <a:rPr lang="en-US" smtClean="0"/>
              <a:t>‹#›</a:t>
            </a:fld>
            <a:endParaRPr lang="en-US"/>
          </a:p>
        </p:txBody>
      </p:sp>
    </p:spTree>
    <p:extLst>
      <p:ext uri="{BB962C8B-B14F-4D97-AF65-F5344CB8AC3E}">
        <p14:creationId xmlns:p14="http://schemas.microsoft.com/office/powerpoint/2010/main" val="2812601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FBB69-A2EE-9D43-9CD3-76FC01F189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DFB2B0-87D2-3E48-9375-0D9F740C8E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A930B8-3C61-594A-83E1-B35A84135B51}"/>
              </a:ext>
            </a:extLst>
          </p:cNvPr>
          <p:cNvSpPr>
            <a:spLocks noGrp="1"/>
          </p:cNvSpPr>
          <p:nvPr>
            <p:ph type="dt" sz="half" idx="10"/>
          </p:nvPr>
        </p:nvSpPr>
        <p:spPr/>
        <p:txBody>
          <a:bodyPr/>
          <a:lstStyle/>
          <a:p>
            <a:fld id="{5A463E34-BC21-A94F-A077-738523FF4654}" type="datetime1">
              <a:rPr lang="en-US" smtClean="0"/>
              <a:t>10/22/21</a:t>
            </a:fld>
            <a:endParaRPr lang="en-US"/>
          </a:p>
        </p:txBody>
      </p:sp>
      <p:sp>
        <p:nvSpPr>
          <p:cNvPr id="5" name="Footer Placeholder 4">
            <a:extLst>
              <a:ext uri="{FF2B5EF4-FFF2-40B4-BE49-F238E27FC236}">
                <a16:creationId xmlns:a16="http://schemas.microsoft.com/office/drawing/2014/main" id="{A493BF49-3405-8740-AF6E-0B34B7EC1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671C4D-6407-3F4E-9AFA-C87BCD66F273}"/>
              </a:ext>
            </a:extLst>
          </p:cNvPr>
          <p:cNvSpPr>
            <a:spLocks noGrp="1"/>
          </p:cNvSpPr>
          <p:nvPr>
            <p:ph type="sldNum" sz="quarter" idx="12"/>
          </p:nvPr>
        </p:nvSpPr>
        <p:spPr/>
        <p:txBody>
          <a:bodyPr/>
          <a:lstStyle/>
          <a:p>
            <a:fld id="{8C987810-C33F-0147-A82A-1F506A35EEBE}" type="slidenum">
              <a:rPr lang="en-US" smtClean="0"/>
              <a:t>‹#›</a:t>
            </a:fld>
            <a:endParaRPr lang="en-US"/>
          </a:p>
        </p:txBody>
      </p:sp>
    </p:spTree>
    <p:extLst>
      <p:ext uri="{BB962C8B-B14F-4D97-AF65-F5344CB8AC3E}">
        <p14:creationId xmlns:p14="http://schemas.microsoft.com/office/powerpoint/2010/main" val="1017627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B2B9D-63B8-FB42-877E-030C9BD625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B95391-E7F1-A04C-91FA-D3BF8604A7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E26E28-6C84-E140-ADD0-28808E24D2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EC1D10-7798-4A4E-A02B-CBD1CE97CB06}"/>
              </a:ext>
            </a:extLst>
          </p:cNvPr>
          <p:cNvSpPr>
            <a:spLocks noGrp="1"/>
          </p:cNvSpPr>
          <p:nvPr>
            <p:ph type="dt" sz="half" idx="10"/>
          </p:nvPr>
        </p:nvSpPr>
        <p:spPr/>
        <p:txBody>
          <a:bodyPr/>
          <a:lstStyle/>
          <a:p>
            <a:fld id="{786F1AAF-0941-1846-A168-EB0656B86BA2}" type="datetime1">
              <a:rPr lang="en-US" smtClean="0"/>
              <a:t>10/22/21</a:t>
            </a:fld>
            <a:endParaRPr lang="en-US"/>
          </a:p>
        </p:txBody>
      </p:sp>
      <p:sp>
        <p:nvSpPr>
          <p:cNvPr id="6" name="Footer Placeholder 5">
            <a:extLst>
              <a:ext uri="{FF2B5EF4-FFF2-40B4-BE49-F238E27FC236}">
                <a16:creationId xmlns:a16="http://schemas.microsoft.com/office/drawing/2014/main" id="{3D2E02F5-5E43-B343-9D1F-51EB7CEB11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73A0F3-1870-DC47-A1F2-ACE92F1D6C9E}"/>
              </a:ext>
            </a:extLst>
          </p:cNvPr>
          <p:cNvSpPr>
            <a:spLocks noGrp="1"/>
          </p:cNvSpPr>
          <p:nvPr>
            <p:ph type="sldNum" sz="quarter" idx="12"/>
          </p:nvPr>
        </p:nvSpPr>
        <p:spPr/>
        <p:txBody>
          <a:bodyPr/>
          <a:lstStyle/>
          <a:p>
            <a:fld id="{8C987810-C33F-0147-A82A-1F506A35EEBE}" type="slidenum">
              <a:rPr lang="en-US" smtClean="0"/>
              <a:t>‹#›</a:t>
            </a:fld>
            <a:endParaRPr lang="en-US"/>
          </a:p>
        </p:txBody>
      </p:sp>
    </p:spTree>
    <p:extLst>
      <p:ext uri="{BB962C8B-B14F-4D97-AF65-F5344CB8AC3E}">
        <p14:creationId xmlns:p14="http://schemas.microsoft.com/office/powerpoint/2010/main" val="4203144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8B555-50DD-9641-A6F8-D81CA4FE05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3C7EE7-5A38-C24A-BC24-EF8228E51A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DF157C-02DC-354C-AF79-2A5D4478D4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C9D11F-9FE9-9F4B-91A2-8A17A48D5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D8A5B6-CFCA-4749-A3BD-91650D5C32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4AE19-0E38-AD45-B622-3A3596189863}"/>
              </a:ext>
            </a:extLst>
          </p:cNvPr>
          <p:cNvSpPr>
            <a:spLocks noGrp="1"/>
          </p:cNvSpPr>
          <p:nvPr>
            <p:ph type="dt" sz="half" idx="10"/>
          </p:nvPr>
        </p:nvSpPr>
        <p:spPr/>
        <p:txBody>
          <a:bodyPr/>
          <a:lstStyle/>
          <a:p>
            <a:fld id="{AF6E9AA4-8EC7-114D-9D53-F6EEAE5730BA}" type="datetime1">
              <a:rPr lang="en-US" smtClean="0"/>
              <a:t>10/22/21</a:t>
            </a:fld>
            <a:endParaRPr lang="en-US"/>
          </a:p>
        </p:txBody>
      </p:sp>
      <p:sp>
        <p:nvSpPr>
          <p:cNvPr id="8" name="Footer Placeholder 7">
            <a:extLst>
              <a:ext uri="{FF2B5EF4-FFF2-40B4-BE49-F238E27FC236}">
                <a16:creationId xmlns:a16="http://schemas.microsoft.com/office/drawing/2014/main" id="{07EC2997-6E78-444A-B254-123B2AC340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51CE12-B96E-7C4C-A13C-1CF7929A0D98}"/>
              </a:ext>
            </a:extLst>
          </p:cNvPr>
          <p:cNvSpPr>
            <a:spLocks noGrp="1"/>
          </p:cNvSpPr>
          <p:nvPr>
            <p:ph type="sldNum" sz="quarter" idx="12"/>
          </p:nvPr>
        </p:nvSpPr>
        <p:spPr/>
        <p:txBody>
          <a:bodyPr/>
          <a:lstStyle/>
          <a:p>
            <a:fld id="{8C987810-C33F-0147-A82A-1F506A35EEBE}" type="slidenum">
              <a:rPr lang="en-US" smtClean="0"/>
              <a:t>‹#›</a:t>
            </a:fld>
            <a:endParaRPr lang="en-US"/>
          </a:p>
        </p:txBody>
      </p:sp>
    </p:spTree>
    <p:extLst>
      <p:ext uri="{BB962C8B-B14F-4D97-AF65-F5344CB8AC3E}">
        <p14:creationId xmlns:p14="http://schemas.microsoft.com/office/powerpoint/2010/main" val="111555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66E1-24AB-844A-8FCC-EFD3878FF4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BA6DF9-4328-6E40-AC41-650898C405DA}"/>
              </a:ext>
            </a:extLst>
          </p:cNvPr>
          <p:cNvSpPr>
            <a:spLocks noGrp="1"/>
          </p:cNvSpPr>
          <p:nvPr>
            <p:ph type="dt" sz="half" idx="10"/>
          </p:nvPr>
        </p:nvSpPr>
        <p:spPr/>
        <p:txBody>
          <a:bodyPr/>
          <a:lstStyle/>
          <a:p>
            <a:fld id="{8F3EBAF1-9C9C-7940-B8E1-EE7378D5F996}" type="datetime1">
              <a:rPr lang="en-US" smtClean="0"/>
              <a:t>10/22/21</a:t>
            </a:fld>
            <a:endParaRPr lang="en-US"/>
          </a:p>
        </p:txBody>
      </p:sp>
      <p:sp>
        <p:nvSpPr>
          <p:cNvPr id="4" name="Footer Placeholder 3">
            <a:extLst>
              <a:ext uri="{FF2B5EF4-FFF2-40B4-BE49-F238E27FC236}">
                <a16:creationId xmlns:a16="http://schemas.microsoft.com/office/drawing/2014/main" id="{B3F86152-C40E-B841-A806-97F7607CD9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70670F-5D4C-924F-B510-C824F23B94B3}"/>
              </a:ext>
            </a:extLst>
          </p:cNvPr>
          <p:cNvSpPr>
            <a:spLocks noGrp="1"/>
          </p:cNvSpPr>
          <p:nvPr>
            <p:ph type="sldNum" sz="quarter" idx="12"/>
          </p:nvPr>
        </p:nvSpPr>
        <p:spPr/>
        <p:txBody>
          <a:bodyPr/>
          <a:lstStyle/>
          <a:p>
            <a:fld id="{8C987810-C33F-0147-A82A-1F506A35EEBE}" type="slidenum">
              <a:rPr lang="en-US" smtClean="0"/>
              <a:t>‹#›</a:t>
            </a:fld>
            <a:endParaRPr lang="en-US"/>
          </a:p>
        </p:txBody>
      </p:sp>
    </p:spTree>
    <p:extLst>
      <p:ext uri="{BB962C8B-B14F-4D97-AF65-F5344CB8AC3E}">
        <p14:creationId xmlns:p14="http://schemas.microsoft.com/office/powerpoint/2010/main" val="4153094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74A545-D4F8-0E47-A350-799C1CD58A31}"/>
              </a:ext>
            </a:extLst>
          </p:cNvPr>
          <p:cNvSpPr>
            <a:spLocks noGrp="1"/>
          </p:cNvSpPr>
          <p:nvPr>
            <p:ph type="dt" sz="half" idx="10"/>
          </p:nvPr>
        </p:nvSpPr>
        <p:spPr/>
        <p:txBody>
          <a:bodyPr/>
          <a:lstStyle/>
          <a:p>
            <a:fld id="{5B24CF12-82B3-1B48-8A93-CEB32241E2E3}" type="datetime1">
              <a:rPr lang="en-US" smtClean="0"/>
              <a:t>10/22/21</a:t>
            </a:fld>
            <a:endParaRPr lang="en-US"/>
          </a:p>
        </p:txBody>
      </p:sp>
      <p:sp>
        <p:nvSpPr>
          <p:cNvPr id="3" name="Footer Placeholder 2">
            <a:extLst>
              <a:ext uri="{FF2B5EF4-FFF2-40B4-BE49-F238E27FC236}">
                <a16:creationId xmlns:a16="http://schemas.microsoft.com/office/drawing/2014/main" id="{E4737134-0F36-F94F-8E10-1C819B3107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A7C6E1-A45D-5940-A863-0A729A8528DB}"/>
              </a:ext>
            </a:extLst>
          </p:cNvPr>
          <p:cNvSpPr>
            <a:spLocks noGrp="1"/>
          </p:cNvSpPr>
          <p:nvPr>
            <p:ph type="sldNum" sz="quarter" idx="12"/>
          </p:nvPr>
        </p:nvSpPr>
        <p:spPr/>
        <p:txBody>
          <a:bodyPr/>
          <a:lstStyle/>
          <a:p>
            <a:fld id="{8C987810-C33F-0147-A82A-1F506A35EEBE}" type="slidenum">
              <a:rPr lang="en-US" smtClean="0"/>
              <a:t>‹#›</a:t>
            </a:fld>
            <a:endParaRPr lang="en-US"/>
          </a:p>
        </p:txBody>
      </p:sp>
    </p:spTree>
    <p:extLst>
      <p:ext uri="{BB962C8B-B14F-4D97-AF65-F5344CB8AC3E}">
        <p14:creationId xmlns:p14="http://schemas.microsoft.com/office/powerpoint/2010/main" val="862553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DEAB9-005D-FD43-B10A-08F2F3D77C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36BB98-3C9F-4C46-AF60-8B2A2DBBA3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6C66F7-47F7-EB4A-9017-42891FB588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FA24D8-A43C-0A40-B87A-83724BB26548}"/>
              </a:ext>
            </a:extLst>
          </p:cNvPr>
          <p:cNvSpPr>
            <a:spLocks noGrp="1"/>
          </p:cNvSpPr>
          <p:nvPr>
            <p:ph type="dt" sz="half" idx="10"/>
          </p:nvPr>
        </p:nvSpPr>
        <p:spPr/>
        <p:txBody>
          <a:bodyPr/>
          <a:lstStyle/>
          <a:p>
            <a:fld id="{5DB21A5E-9B9A-4D40-AA9B-6F2C5390BE21}" type="datetime1">
              <a:rPr lang="en-US" smtClean="0"/>
              <a:t>10/22/21</a:t>
            </a:fld>
            <a:endParaRPr lang="en-US"/>
          </a:p>
        </p:txBody>
      </p:sp>
      <p:sp>
        <p:nvSpPr>
          <p:cNvPr id="6" name="Footer Placeholder 5">
            <a:extLst>
              <a:ext uri="{FF2B5EF4-FFF2-40B4-BE49-F238E27FC236}">
                <a16:creationId xmlns:a16="http://schemas.microsoft.com/office/drawing/2014/main" id="{E2D6FB9F-D2DF-C64A-BD9B-B53E047C5A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6BDDF6-1060-9D4D-8A8F-AD43C29D2B2D}"/>
              </a:ext>
            </a:extLst>
          </p:cNvPr>
          <p:cNvSpPr>
            <a:spLocks noGrp="1"/>
          </p:cNvSpPr>
          <p:nvPr>
            <p:ph type="sldNum" sz="quarter" idx="12"/>
          </p:nvPr>
        </p:nvSpPr>
        <p:spPr/>
        <p:txBody>
          <a:bodyPr/>
          <a:lstStyle/>
          <a:p>
            <a:fld id="{8C987810-C33F-0147-A82A-1F506A35EEBE}" type="slidenum">
              <a:rPr lang="en-US" smtClean="0"/>
              <a:t>‹#›</a:t>
            </a:fld>
            <a:endParaRPr lang="en-US"/>
          </a:p>
        </p:txBody>
      </p:sp>
    </p:spTree>
    <p:extLst>
      <p:ext uri="{BB962C8B-B14F-4D97-AF65-F5344CB8AC3E}">
        <p14:creationId xmlns:p14="http://schemas.microsoft.com/office/powerpoint/2010/main" val="2414346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A176D-683F-6240-94CC-B94A18BF41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4376FD-A6BE-E64D-BB67-180150A9A4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2B30AC-CCAF-DA40-880D-91D886087B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6CCD38-6695-F24F-82A5-F555F583A37C}"/>
              </a:ext>
            </a:extLst>
          </p:cNvPr>
          <p:cNvSpPr>
            <a:spLocks noGrp="1"/>
          </p:cNvSpPr>
          <p:nvPr>
            <p:ph type="dt" sz="half" idx="10"/>
          </p:nvPr>
        </p:nvSpPr>
        <p:spPr/>
        <p:txBody>
          <a:bodyPr/>
          <a:lstStyle/>
          <a:p>
            <a:fld id="{ACCEB94E-3213-0D48-BC66-470632A41635}" type="datetime1">
              <a:rPr lang="en-US" smtClean="0"/>
              <a:t>10/22/21</a:t>
            </a:fld>
            <a:endParaRPr lang="en-US"/>
          </a:p>
        </p:txBody>
      </p:sp>
      <p:sp>
        <p:nvSpPr>
          <p:cNvPr id="6" name="Footer Placeholder 5">
            <a:extLst>
              <a:ext uri="{FF2B5EF4-FFF2-40B4-BE49-F238E27FC236}">
                <a16:creationId xmlns:a16="http://schemas.microsoft.com/office/drawing/2014/main" id="{585A3F72-CEE0-FB47-8EAB-64482556A0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F28AED-8CB6-E84F-A155-E60A19343AF5}"/>
              </a:ext>
            </a:extLst>
          </p:cNvPr>
          <p:cNvSpPr>
            <a:spLocks noGrp="1"/>
          </p:cNvSpPr>
          <p:nvPr>
            <p:ph type="sldNum" sz="quarter" idx="12"/>
          </p:nvPr>
        </p:nvSpPr>
        <p:spPr/>
        <p:txBody>
          <a:bodyPr/>
          <a:lstStyle/>
          <a:p>
            <a:fld id="{8C987810-C33F-0147-A82A-1F506A35EEBE}" type="slidenum">
              <a:rPr lang="en-US" smtClean="0"/>
              <a:t>‹#›</a:t>
            </a:fld>
            <a:endParaRPr lang="en-US"/>
          </a:p>
        </p:txBody>
      </p:sp>
    </p:spTree>
    <p:extLst>
      <p:ext uri="{BB962C8B-B14F-4D97-AF65-F5344CB8AC3E}">
        <p14:creationId xmlns:p14="http://schemas.microsoft.com/office/powerpoint/2010/main" val="1338545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EC04DB-D855-534F-AA77-7AB9D5528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9E5E21-FC45-2648-B07C-D861253BCC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7BB868-C9F0-1D45-BBDB-AE01D04A95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A1515-7491-7349-8732-7024857F3661}" type="datetime1">
              <a:rPr lang="en-US" smtClean="0"/>
              <a:t>10/22/21</a:t>
            </a:fld>
            <a:endParaRPr lang="en-US"/>
          </a:p>
        </p:txBody>
      </p:sp>
      <p:sp>
        <p:nvSpPr>
          <p:cNvPr id="5" name="Footer Placeholder 4">
            <a:extLst>
              <a:ext uri="{FF2B5EF4-FFF2-40B4-BE49-F238E27FC236}">
                <a16:creationId xmlns:a16="http://schemas.microsoft.com/office/drawing/2014/main" id="{5C6879AE-51B7-9549-A7CA-864B9E9134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0775B5-0D32-F24F-BC47-CBF92D4D21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987810-C33F-0147-A82A-1F506A35EEBE}" type="slidenum">
              <a:rPr lang="en-US" smtClean="0"/>
              <a:t>‹#›</a:t>
            </a:fld>
            <a:endParaRPr lang="en-US"/>
          </a:p>
        </p:txBody>
      </p:sp>
    </p:spTree>
    <p:extLst>
      <p:ext uri="{BB962C8B-B14F-4D97-AF65-F5344CB8AC3E}">
        <p14:creationId xmlns:p14="http://schemas.microsoft.com/office/powerpoint/2010/main" val="1881205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7.tiff"/><Relationship Id="rId4" Type="http://schemas.openxmlformats.org/officeDocument/2006/relationships/image" Target="../media/image36.jpe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emf"/><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tiff"/><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3" Type="http://schemas.openxmlformats.org/officeDocument/2006/relationships/image" Target="../media/image40.tiff"/><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emf"/><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9.png"/><Relationship Id="rId4" Type="http://schemas.openxmlformats.org/officeDocument/2006/relationships/image" Target="../media/image48.gi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54.pn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58.tiff"/><Relationship Id="rId4" Type="http://schemas.openxmlformats.org/officeDocument/2006/relationships/image" Target="../media/image57.tiff"/></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7.tif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1.tiff"/><Relationship Id="rId5" Type="http://schemas.openxmlformats.org/officeDocument/2006/relationships/image" Target="../media/image60.png"/><Relationship Id="rId4" Type="http://schemas.openxmlformats.org/officeDocument/2006/relationships/image" Target="../media/image4.tiff"/></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18" Type="http://schemas.openxmlformats.org/officeDocument/2006/relationships/image" Target="../media/image580.png"/><Relationship Id="rId26" Type="http://schemas.openxmlformats.org/officeDocument/2006/relationships/image" Target="../media/image67.png"/><Relationship Id="rId21" Type="http://schemas.openxmlformats.org/officeDocument/2006/relationships/image" Target="../media/image610.png"/><Relationship Id="rId25" Type="http://schemas.openxmlformats.org/officeDocument/2006/relationships/image" Target="../media/image66.png"/><Relationship Id="rId2" Type="http://schemas.openxmlformats.org/officeDocument/2006/relationships/notesSlide" Target="../notesSlides/notesSlide18.xml"/><Relationship Id="rId20" Type="http://schemas.openxmlformats.org/officeDocument/2006/relationships/image" Target="../media/image600.png"/><Relationship Id="rId1" Type="http://schemas.openxmlformats.org/officeDocument/2006/relationships/slideLayout" Target="../slideLayouts/slideLayout7.xml"/><Relationship Id="rId24" Type="http://schemas.openxmlformats.org/officeDocument/2006/relationships/image" Target="../media/image64.png"/><Relationship Id="rId23" Type="http://schemas.openxmlformats.org/officeDocument/2006/relationships/image" Target="../media/image63.png"/><Relationship Id="rId19" Type="http://schemas.openxmlformats.org/officeDocument/2006/relationships/image" Target="../media/image590.png"/><Relationship Id="rId22" Type="http://schemas.openxmlformats.org/officeDocument/2006/relationships/image" Target="../media/image620.png"/></Relationships>
</file>

<file path=ppt/slides/_rels/slide21.xml.rels><?xml version="1.0" encoding="UTF-8" standalone="yes"?>
<Relationships xmlns="http://schemas.openxmlformats.org/package/2006/relationships"><Relationship Id="rId18" Type="http://schemas.openxmlformats.org/officeDocument/2006/relationships/image" Target="../media/image580.png"/><Relationship Id="rId26" Type="http://schemas.openxmlformats.org/officeDocument/2006/relationships/image" Target="../media/image46.png"/><Relationship Id="rId21" Type="http://schemas.openxmlformats.org/officeDocument/2006/relationships/image" Target="../media/image610.png"/><Relationship Id="rId25" Type="http://schemas.openxmlformats.org/officeDocument/2006/relationships/image" Target="../media/image68.png"/><Relationship Id="rId2" Type="http://schemas.openxmlformats.org/officeDocument/2006/relationships/notesSlide" Target="../notesSlides/notesSlide19.xml"/><Relationship Id="rId20" Type="http://schemas.openxmlformats.org/officeDocument/2006/relationships/image" Target="../media/image600.png"/><Relationship Id="rId1" Type="http://schemas.openxmlformats.org/officeDocument/2006/relationships/slideLayout" Target="../slideLayouts/slideLayout7.xml"/><Relationship Id="rId24" Type="http://schemas.openxmlformats.org/officeDocument/2006/relationships/image" Target="../media/image57.tiff"/><Relationship Id="rId23" Type="http://schemas.openxmlformats.org/officeDocument/2006/relationships/image" Target="../media/image63.png"/><Relationship Id="rId19" Type="http://schemas.openxmlformats.org/officeDocument/2006/relationships/image" Target="../media/image590.png"/><Relationship Id="rId22" Type="http://schemas.openxmlformats.org/officeDocument/2006/relationships/image" Target="../media/image620.png"/></Relationships>
</file>

<file path=ppt/slides/_rels/slide2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4.tiff"/><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tiff"/><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8.png"/><Relationship Id="rId7"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jpeg"/><Relationship Id="rId5" Type="http://schemas.openxmlformats.org/officeDocument/2006/relationships/image" Target="../media/image30.emf"/><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744BB-224C-EE41-9256-C17D3CD5E40E}"/>
              </a:ext>
            </a:extLst>
          </p:cNvPr>
          <p:cNvSpPr>
            <a:spLocks noGrp="1"/>
          </p:cNvSpPr>
          <p:nvPr>
            <p:ph type="ctrTitle"/>
          </p:nvPr>
        </p:nvSpPr>
        <p:spPr>
          <a:xfrm>
            <a:off x="527538" y="1461179"/>
            <a:ext cx="11664462" cy="2387600"/>
          </a:xfrm>
        </p:spPr>
        <p:txBody>
          <a:bodyPr>
            <a:normAutofit/>
          </a:bodyPr>
          <a:lstStyle/>
          <a:p>
            <a:r>
              <a:rPr lang="en-US" sz="4000" b="1" dirty="0">
                <a:latin typeface="Times New Roman" panose="02020603050405020304" pitchFamily="18" charset="0"/>
                <a:cs typeface="Times New Roman" panose="02020603050405020304" pitchFamily="18" charset="0"/>
              </a:rPr>
              <a:t>Engineering high-fidelity gates in silicon quantum processors </a:t>
            </a:r>
          </a:p>
        </p:txBody>
      </p:sp>
      <p:sp>
        <p:nvSpPr>
          <p:cNvPr id="3" name="Subtitle 2">
            <a:extLst>
              <a:ext uri="{FF2B5EF4-FFF2-40B4-BE49-F238E27FC236}">
                <a16:creationId xmlns:a16="http://schemas.microsoft.com/office/drawing/2014/main" id="{0661001B-20EE-1444-9AAB-DF6C80190B49}"/>
              </a:ext>
            </a:extLst>
          </p:cNvPr>
          <p:cNvSpPr>
            <a:spLocks noGrp="1"/>
          </p:cNvSpPr>
          <p:nvPr>
            <p:ph type="subTitle" idx="1"/>
          </p:nvPr>
        </p:nvSpPr>
        <p:spPr>
          <a:xfrm>
            <a:off x="527538" y="4266150"/>
            <a:ext cx="11664462" cy="1655762"/>
          </a:xfrm>
        </p:spPr>
        <p:txBody>
          <a:bodyPr>
            <a:normAutofit fontScale="85000" lnSpcReduction="20000"/>
          </a:bodyPr>
          <a:lstStyle/>
          <a:p>
            <a:r>
              <a:rPr lang="en-US" dirty="0" err="1">
                <a:latin typeface="Times New Roman" panose="02020603050405020304" pitchFamily="18" charset="0"/>
                <a:cs typeface="Times New Roman" panose="02020603050405020304" pitchFamily="18" charset="0"/>
              </a:rPr>
              <a:t>Nima</a:t>
            </a:r>
            <a:r>
              <a:rPr lang="en-US" dirty="0">
                <a:latin typeface="Times New Roman" panose="02020603050405020304" pitchFamily="18" charset="0"/>
                <a:cs typeface="Times New Roman" panose="02020603050405020304" pitchFamily="18" charset="0"/>
              </a:rPr>
              <a:t> Leclerc (</a:t>
            </a:r>
            <a:r>
              <a:rPr lang="en-US" dirty="0" err="1">
                <a:latin typeface="Times New Roman" panose="02020603050405020304" pitchFamily="18" charset="0"/>
                <a:cs typeface="Times New Roman" panose="02020603050405020304" pitchFamily="18" charset="0"/>
              </a:rPr>
              <a:t>nleclerc@seas.upenn.edu</a:t>
            </a:r>
            <a:r>
              <a:rPr lang="en-US" dirty="0">
                <a:latin typeface="Times New Roman" panose="02020603050405020304" pitchFamily="18" charset="0"/>
                <a:cs typeface="Times New Roman" panose="02020603050405020304" pitchFamily="18" charset="0"/>
              </a:rPr>
              <a:t>), PhD Student</a:t>
            </a:r>
          </a:p>
          <a:p>
            <a:r>
              <a:rPr lang="en-US" dirty="0" err="1">
                <a:latin typeface="Times New Roman" panose="02020603050405020304" pitchFamily="18" charset="0"/>
                <a:cs typeface="Times New Roman" panose="02020603050405020304" pitchFamily="18" charset="0"/>
              </a:rPr>
              <a:t>Sigillito</a:t>
            </a:r>
            <a:r>
              <a:rPr lang="en-US" dirty="0">
                <a:latin typeface="Times New Roman" panose="02020603050405020304" pitchFamily="18" charset="0"/>
                <a:cs typeface="Times New Roman" panose="02020603050405020304" pitchFamily="18" charset="0"/>
              </a:rPr>
              <a:t> Lab</a:t>
            </a:r>
          </a:p>
          <a:p>
            <a:r>
              <a:rPr lang="en-US" dirty="0">
                <a:latin typeface="Times New Roman" panose="02020603050405020304" pitchFamily="18" charset="0"/>
                <a:cs typeface="Times New Roman" panose="02020603050405020304" pitchFamily="18" charset="0"/>
              </a:rPr>
              <a:t>Electrical and Systems Engineering Colloquium, University of Pennsylvania</a:t>
            </a:r>
          </a:p>
          <a:p>
            <a:r>
              <a:rPr lang="en-US" dirty="0">
                <a:latin typeface="Times New Roman" panose="02020603050405020304" pitchFamily="18" charset="0"/>
                <a:cs typeface="Times New Roman" panose="02020603050405020304" pitchFamily="18" charset="0"/>
              </a:rPr>
              <a:t>October 22, 2021 </a:t>
            </a:r>
          </a:p>
          <a:p>
            <a:r>
              <a:rPr lang="en-US" sz="1600" dirty="0">
                <a:latin typeface="Times New Roman" panose="02020603050405020304" pitchFamily="18" charset="0"/>
                <a:cs typeface="Times New Roman" panose="02020603050405020304" pitchFamily="18" charset="0"/>
              </a:rPr>
              <a:t> </a:t>
            </a:r>
          </a:p>
        </p:txBody>
      </p:sp>
      <p:grpSp>
        <p:nvGrpSpPr>
          <p:cNvPr id="6" name="Group 5">
            <a:extLst>
              <a:ext uri="{FF2B5EF4-FFF2-40B4-BE49-F238E27FC236}">
                <a16:creationId xmlns:a16="http://schemas.microsoft.com/office/drawing/2014/main" id="{288B1E8D-D13C-3149-A5DD-9C6E53B2CDE1}"/>
              </a:ext>
            </a:extLst>
          </p:cNvPr>
          <p:cNvGrpSpPr/>
          <p:nvPr/>
        </p:nvGrpSpPr>
        <p:grpSpPr>
          <a:xfrm>
            <a:off x="726034" y="464"/>
            <a:ext cx="3701514" cy="2184406"/>
            <a:chOff x="3082532" y="-181560"/>
            <a:chExt cx="6225796" cy="3947593"/>
          </a:xfrm>
        </p:grpSpPr>
        <p:pic>
          <p:nvPicPr>
            <p:cNvPr id="7" name="Picture 6">
              <a:extLst>
                <a:ext uri="{FF2B5EF4-FFF2-40B4-BE49-F238E27FC236}">
                  <a16:creationId xmlns:a16="http://schemas.microsoft.com/office/drawing/2014/main" id="{7804BCE1-0158-FA46-9436-34E2B88DBBD2}"/>
                </a:ext>
              </a:extLst>
            </p:cNvPr>
            <p:cNvPicPr>
              <a:picLocks noChangeAspect="1"/>
            </p:cNvPicPr>
            <p:nvPr/>
          </p:nvPicPr>
          <p:blipFill rotWithShape="1">
            <a:blip r:embed="rId2" cstate="hqprint">
              <a:alphaModFix/>
              <a:extLst>
                <a:ext uri="{28A0092B-C50C-407E-A947-70E740481C1C}">
                  <a14:useLocalDpi xmlns:a14="http://schemas.microsoft.com/office/drawing/2010/main"/>
                </a:ext>
              </a:extLst>
            </a:blip>
            <a:srcRect/>
            <a:stretch/>
          </p:blipFill>
          <p:spPr>
            <a:xfrm>
              <a:off x="3547699" y="207818"/>
              <a:ext cx="5152781" cy="3214578"/>
            </a:xfrm>
            <a:prstGeom prst="rect">
              <a:avLst/>
            </a:prstGeom>
          </p:spPr>
        </p:pic>
        <p:sp>
          <p:nvSpPr>
            <p:cNvPr id="8" name="object 43">
              <a:extLst>
                <a:ext uri="{FF2B5EF4-FFF2-40B4-BE49-F238E27FC236}">
                  <a16:creationId xmlns:a16="http://schemas.microsoft.com/office/drawing/2014/main" id="{92339745-831A-8C46-B40A-8FB53765E705}"/>
                </a:ext>
              </a:extLst>
            </p:cNvPr>
            <p:cNvSpPr txBox="1"/>
            <p:nvPr/>
          </p:nvSpPr>
          <p:spPr>
            <a:xfrm>
              <a:off x="8742086" y="229984"/>
              <a:ext cx="275654" cy="322629"/>
            </a:xfrm>
            <a:prstGeom prst="rect">
              <a:avLst/>
            </a:prstGeom>
          </p:spPr>
          <p:txBody>
            <a:bodyPr vert="horz" wrap="square" lIns="0" tIns="8659" rIns="0" bIns="0" rtlCol="0">
              <a:spAutoFit/>
            </a:bodyPr>
            <a:lstStyle/>
            <a:p>
              <a:pPr marL="8659">
                <a:spcBef>
                  <a:spcPts val="68"/>
                </a:spcBef>
              </a:pPr>
              <a:r>
                <a:rPr dirty="0">
                  <a:solidFill>
                    <a:srgbClr val="EC1866"/>
                  </a:solidFill>
                  <a:latin typeface="Arial"/>
                  <a:cs typeface="Arial"/>
                </a:rPr>
                <a:t>B</a:t>
              </a:r>
              <a:r>
                <a:rPr sz="1600" baseline="-32828" dirty="0">
                  <a:solidFill>
                    <a:srgbClr val="EC1866"/>
                  </a:solidFill>
                  <a:latin typeface="Arial"/>
                  <a:cs typeface="Arial"/>
                </a:rPr>
                <a:t>5</a:t>
              </a:r>
              <a:endParaRPr sz="1600" baseline="-32828" dirty="0">
                <a:latin typeface="Arial"/>
                <a:cs typeface="Arial"/>
              </a:endParaRPr>
            </a:p>
          </p:txBody>
        </p:sp>
        <p:sp>
          <p:nvSpPr>
            <p:cNvPr id="9" name="object 44">
              <a:extLst>
                <a:ext uri="{FF2B5EF4-FFF2-40B4-BE49-F238E27FC236}">
                  <a16:creationId xmlns:a16="http://schemas.microsoft.com/office/drawing/2014/main" id="{6FFA9579-674D-CC4E-88C9-0AFDF6DC26DF}"/>
                </a:ext>
              </a:extLst>
            </p:cNvPr>
            <p:cNvSpPr txBox="1"/>
            <p:nvPr/>
          </p:nvSpPr>
          <p:spPr>
            <a:xfrm>
              <a:off x="5314429" y="3425327"/>
              <a:ext cx="287966"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D</a:t>
              </a:r>
              <a:r>
                <a:rPr lang="en-US" sz="1600" baseline="-32828" dirty="0">
                  <a:solidFill>
                    <a:srgbClr val="309966"/>
                  </a:solidFill>
                  <a:latin typeface="Arial"/>
                  <a:cs typeface="Arial"/>
                </a:rPr>
                <a:t>1</a:t>
              </a:r>
              <a:endParaRPr sz="1600" baseline="-32828" dirty="0">
                <a:latin typeface="Arial"/>
                <a:cs typeface="Arial"/>
              </a:endParaRPr>
            </a:p>
          </p:txBody>
        </p:sp>
        <p:sp>
          <p:nvSpPr>
            <p:cNvPr id="10" name="object 45">
              <a:extLst>
                <a:ext uri="{FF2B5EF4-FFF2-40B4-BE49-F238E27FC236}">
                  <a16:creationId xmlns:a16="http://schemas.microsoft.com/office/drawing/2014/main" id="{DBE4F842-D29B-F440-AFE2-69296B4FF8D7}"/>
                </a:ext>
              </a:extLst>
            </p:cNvPr>
            <p:cNvSpPr txBox="1"/>
            <p:nvPr/>
          </p:nvSpPr>
          <p:spPr>
            <a:xfrm>
              <a:off x="6597828" y="3424802"/>
              <a:ext cx="348617"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D</a:t>
              </a:r>
              <a:r>
                <a:rPr lang="en-US" sz="1600" baseline="-32828" dirty="0">
                  <a:solidFill>
                    <a:srgbClr val="309966"/>
                  </a:solidFill>
                  <a:latin typeface="Arial"/>
                  <a:cs typeface="Arial"/>
                </a:rPr>
                <a:t>2</a:t>
              </a:r>
              <a:endParaRPr sz="1600" baseline="-32828" dirty="0">
                <a:latin typeface="Arial"/>
                <a:cs typeface="Arial"/>
              </a:endParaRPr>
            </a:p>
          </p:txBody>
        </p:sp>
        <p:sp>
          <p:nvSpPr>
            <p:cNvPr id="11" name="object 46">
              <a:extLst>
                <a:ext uri="{FF2B5EF4-FFF2-40B4-BE49-F238E27FC236}">
                  <a16:creationId xmlns:a16="http://schemas.microsoft.com/office/drawing/2014/main" id="{B4F8BB55-8DB5-C343-83DD-68741E1DD260}"/>
                </a:ext>
              </a:extLst>
            </p:cNvPr>
            <p:cNvSpPr txBox="1"/>
            <p:nvPr/>
          </p:nvSpPr>
          <p:spPr>
            <a:xfrm>
              <a:off x="8750303" y="2332854"/>
              <a:ext cx="347652"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S</a:t>
              </a:r>
              <a:r>
                <a:rPr lang="en-US" sz="1600" baseline="-32828" dirty="0">
                  <a:solidFill>
                    <a:srgbClr val="309966"/>
                  </a:solidFill>
                  <a:latin typeface="Arial"/>
                  <a:cs typeface="Arial"/>
                </a:rPr>
                <a:t>2</a:t>
              </a:r>
              <a:endParaRPr sz="1600" baseline="-32828" dirty="0">
                <a:latin typeface="Arial"/>
                <a:cs typeface="Arial"/>
              </a:endParaRPr>
            </a:p>
          </p:txBody>
        </p:sp>
        <p:sp>
          <p:nvSpPr>
            <p:cNvPr id="12" name="object 47">
              <a:extLst>
                <a:ext uri="{FF2B5EF4-FFF2-40B4-BE49-F238E27FC236}">
                  <a16:creationId xmlns:a16="http://schemas.microsoft.com/office/drawing/2014/main" id="{73F22194-99B0-0345-B4B6-E15B69CC2B32}"/>
                </a:ext>
              </a:extLst>
            </p:cNvPr>
            <p:cNvSpPr txBox="1"/>
            <p:nvPr/>
          </p:nvSpPr>
          <p:spPr>
            <a:xfrm>
              <a:off x="8739948" y="1088717"/>
              <a:ext cx="332305"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D</a:t>
              </a:r>
              <a:r>
                <a:rPr lang="en-US" sz="1600" baseline="-32828" dirty="0">
                  <a:solidFill>
                    <a:srgbClr val="309966"/>
                  </a:solidFill>
                  <a:latin typeface="Arial"/>
                  <a:cs typeface="Arial"/>
                </a:rPr>
                <a:t>3</a:t>
              </a:r>
              <a:endParaRPr sz="1600" baseline="-32828" dirty="0">
                <a:latin typeface="Arial"/>
                <a:cs typeface="Arial"/>
              </a:endParaRPr>
            </a:p>
          </p:txBody>
        </p:sp>
        <p:sp>
          <p:nvSpPr>
            <p:cNvPr id="13" name="object 48">
              <a:extLst>
                <a:ext uri="{FF2B5EF4-FFF2-40B4-BE49-F238E27FC236}">
                  <a16:creationId xmlns:a16="http://schemas.microsoft.com/office/drawing/2014/main" id="{3D27CFA7-3F34-8740-A4F0-67DE7EE53B78}"/>
                </a:ext>
              </a:extLst>
            </p:cNvPr>
            <p:cNvSpPr txBox="1"/>
            <p:nvPr/>
          </p:nvSpPr>
          <p:spPr>
            <a:xfrm>
              <a:off x="8739873" y="1740692"/>
              <a:ext cx="443296" cy="322629"/>
            </a:xfrm>
            <a:prstGeom prst="rect">
              <a:avLst/>
            </a:prstGeom>
          </p:spPr>
          <p:txBody>
            <a:bodyPr vert="horz" wrap="square" lIns="0" tIns="8659" rIns="0" bIns="0" rtlCol="0">
              <a:spAutoFit/>
            </a:bodyPr>
            <a:lstStyle/>
            <a:p>
              <a:pPr marL="8659">
                <a:spcBef>
                  <a:spcPts val="68"/>
                </a:spcBef>
              </a:pPr>
              <a:r>
                <a:rPr dirty="0">
                  <a:solidFill>
                    <a:srgbClr val="016699"/>
                  </a:solidFill>
                  <a:latin typeface="Arial"/>
                  <a:cs typeface="Arial"/>
                </a:rPr>
                <a:t>MS</a:t>
              </a:r>
              <a:endParaRPr>
                <a:latin typeface="Arial"/>
                <a:cs typeface="Arial"/>
              </a:endParaRPr>
            </a:p>
          </p:txBody>
        </p:sp>
        <p:sp>
          <p:nvSpPr>
            <p:cNvPr id="14" name="object 49">
              <a:extLst>
                <a:ext uri="{FF2B5EF4-FFF2-40B4-BE49-F238E27FC236}">
                  <a16:creationId xmlns:a16="http://schemas.microsoft.com/office/drawing/2014/main" id="{71695246-97D7-134B-8058-E026FD4CC2B1}"/>
                </a:ext>
              </a:extLst>
            </p:cNvPr>
            <p:cNvSpPr txBox="1"/>
            <p:nvPr/>
          </p:nvSpPr>
          <p:spPr>
            <a:xfrm>
              <a:off x="3269970" y="2301167"/>
              <a:ext cx="348876"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S</a:t>
              </a:r>
              <a:r>
                <a:rPr lang="en-US" sz="1600" baseline="-32828" dirty="0">
                  <a:solidFill>
                    <a:srgbClr val="309966"/>
                  </a:solidFill>
                  <a:latin typeface="Arial"/>
                  <a:cs typeface="Arial"/>
                </a:rPr>
                <a:t>1</a:t>
              </a:r>
              <a:endParaRPr sz="1600" baseline="-32828" dirty="0">
                <a:latin typeface="Arial"/>
                <a:cs typeface="Arial"/>
              </a:endParaRPr>
            </a:p>
          </p:txBody>
        </p:sp>
        <p:sp>
          <p:nvSpPr>
            <p:cNvPr id="15" name="object 50">
              <a:extLst>
                <a:ext uri="{FF2B5EF4-FFF2-40B4-BE49-F238E27FC236}">
                  <a16:creationId xmlns:a16="http://schemas.microsoft.com/office/drawing/2014/main" id="{EC0BB620-8C42-9A4E-87AB-4C82BCD1FAD4}"/>
                </a:ext>
              </a:extLst>
            </p:cNvPr>
            <p:cNvSpPr txBox="1"/>
            <p:nvPr/>
          </p:nvSpPr>
          <p:spPr>
            <a:xfrm>
              <a:off x="3265236" y="1155518"/>
              <a:ext cx="273325"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S</a:t>
              </a:r>
              <a:r>
                <a:rPr lang="en-US" sz="1600" baseline="-32828" dirty="0">
                  <a:solidFill>
                    <a:srgbClr val="309966"/>
                  </a:solidFill>
                  <a:latin typeface="Arial"/>
                  <a:cs typeface="Arial"/>
                </a:rPr>
                <a:t>3</a:t>
              </a:r>
              <a:endParaRPr sz="1600" baseline="-32828" dirty="0">
                <a:latin typeface="Arial"/>
                <a:cs typeface="Arial"/>
              </a:endParaRPr>
            </a:p>
          </p:txBody>
        </p:sp>
        <p:sp>
          <p:nvSpPr>
            <p:cNvPr id="16" name="object 51">
              <a:extLst>
                <a:ext uri="{FF2B5EF4-FFF2-40B4-BE49-F238E27FC236}">
                  <a16:creationId xmlns:a16="http://schemas.microsoft.com/office/drawing/2014/main" id="{1BEEDAC3-0CC3-B342-911C-38153F21C0B6}"/>
                </a:ext>
              </a:extLst>
            </p:cNvPr>
            <p:cNvSpPr txBox="1"/>
            <p:nvPr/>
          </p:nvSpPr>
          <p:spPr>
            <a:xfrm>
              <a:off x="3914401" y="-117188"/>
              <a:ext cx="375797"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P</a:t>
              </a:r>
              <a:r>
                <a:rPr sz="1600" baseline="-32828" dirty="0">
                  <a:solidFill>
                    <a:srgbClr val="309966"/>
                  </a:solidFill>
                  <a:latin typeface="Arial"/>
                  <a:cs typeface="Arial"/>
                </a:rPr>
                <a:t>1</a:t>
              </a:r>
              <a:endParaRPr sz="1600" baseline="-32828" dirty="0">
                <a:latin typeface="Arial"/>
                <a:cs typeface="Arial"/>
              </a:endParaRPr>
            </a:p>
          </p:txBody>
        </p:sp>
        <p:sp>
          <p:nvSpPr>
            <p:cNvPr id="17" name="object 52">
              <a:extLst>
                <a:ext uri="{FF2B5EF4-FFF2-40B4-BE49-F238E27FC236}">
                  <a16:creationId xmlns:a16="http://schemas.microsoft.com/office/drawing/2014/main" id="{115683C1-8D39-2A4D-AEB3-6C434BCF0F02}"/>
                </a:ext>
              </a:extLst>
            </p:cNvPr>
            <p:cNvSpPr txBox="1"/>
            <p:nvPr/>
          </p:nvSpPr>
          <p:spPr>
            <a:xfrm>
              <a:off x="4549005" y="-120902"/>
              <a:ext cx="279481" cy="322629"/>
            </a:xfrm>
            <a:prstGeom prst="rect">
              <a:avLst/>
            </a:prstGeom>
          </p:spPr>
          <p:txBody>
            <a:bodyPr vert="horz" wrap="square" lIns="0" tIns="8659" rIns="0" bIns="0" rtlCol="0">
              <a:spAutoFit/>
            </a:bodyPr>
            <a:lstStyle/>
            <a:p>
              <a:pPr marL="8659">
                <a:spcBef>
                  <a:spcPts val="68"/>
                </a:spcBef>
                <a:tabLst>
                  <a:tab pos="401771" algn="l"/>
                  <a:tab pos="761980" algn="l"/>
                </a:tabLst>
              </a:pPr>
              <a:r>
                <a:rPr>
                  <a:solidFill>
                    <a:srgbClr val="EC1866"/>
                  </a:solidFill>
                  <a:latin typeface="Arial"/>
                  <a:cs typeface="Arial"/>
                </a:rPr>
                <a:t>B</a:t>
              </a:r>
              <a:r>
                <a:rPr sz="1600" baseline="-32828">
                  <a:solidFill>
                    <a:srgbClr val="EC1866"/>
                  </a:solidFill>
                  <a:latin typeface="Arial"/>
                  <a:cs typeface="Arial"/>
                </a:rPr>
                <a:t>2</a:t>
              </a:r>
              <a:endParaRPr sz="1600" baseline="-32828" dirty="0">
                <a:latin typeface="Arial"/>
                <a:cs typeface="Arial"/>
              </a:endParaRPr>
            </a:p>
          </p:txBody>
        </p:sp>
        <p:sp>
          <p:nvSpPr>
            <p:cNvPr id="18" name="object 53">
              <a:extLst>
                <a:ext uri="{FF2B5EF4-FFF2-40B4-BE49-F238E27FC236}">
                  <a16:creationId xmlns:a16="http://schemas.microsoft.com/office/drawing/2014/main" id="{19C80C13-C067-1D47-A196-0F14DC02CA71}"/>
                </a:ext>
              </a:extLst>
            </p:cNvPr>
            <p:cNvSpPr txBox="1"/>
            <p:nvPr/>
          </p:nvSpPr>
          <p:spPr>
            <a:xfrm>
              <a:off x="6842402" y="-126321"/>
              <a:ext cx="364631" cy="322629"/>
            </a:xfrm>
            <a:prstGeom prst="rect">
              <a:avLst/>
            </a:prstGeom>
          </p:spPr>
          <p:txBody>
            <a:bodyPr vert="horz" wrap="square" lIns="0" tIns="8659" rIns="0" bIns="0" rtlCol="0">
              <a:spAutoFit/>
            </a:bodyPr>
            <a:lstStyle/>
            <a:p>
              <a:pPr marL="8659">
                <a:spcBef>
                  <a:spcPts val="68"/>
                </a:spcBef>
                <a:tabLst>
                  <a:tab pos="415192" algn="l"/>
                </a:tabLst>
              </a:pPr>
              <a:r>
                <a:rPr>
                  <a:solidFill>
                    <a:srgbClr val="309966"/>
                  </a:solidFill>
                  <a:latin typeface="Arial"/>
                  <a:cs typeface="Arial"/>
                </a:rPr>
                <a:t>P</a:t>
              </a:r>
              <a:r>
                <a:rPr sz="1600" baseline="-32828">
                  <a:solidFill>
                    <a:srgbClr val="309966"/>
                  </a:solidFill>
                  <a:latin typeface="Arial"/>
                  <a:cs typeface="Arial"/>
                </a:rPr>
                <a:t>3</a:t>
              </a:r>
              <a:endParaRPr sz="1600" baseline="-32828" dirty="0">
                <a:latin typeface="Arial"/>
                <a:cs typeface="Arial"/>
              </a:endParaRPr>
            </a:p>
          </p:txBody>
        </p:sp>
        <p:sp>
          <p:nvSpPr>
            <p:cNvPr id="19" name="object 54">
              <a:extLst>
                <a:ext uri="{FF2B5EF4-FFF2-40B4-BE49-F238E27FC236}">
                  <a16:creationId xmlns:a16="http://schemas.microsoft.com/office/drawing/2014/main" id="{414C0E31-91D9-3C45-AF55-19B796DAB41E}"/>
                </a:ext>
              </a:extLst>
            </p:cNvPr>
            <p:cNvSpPr txBox="1"/>
            <p:nvPr/>
          </p:nvSpPr>
          <p:spPr>
            <a:xfrm>
              <a:off x="7920446" y="-135458"/>
              <a:ext cx="278209"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P</a:t>
              </a:r>
              <a:r>
                <a:rPr sz="1600" baseline="-32828" dirty="0">
                  <a:solidFill>
                    <a:srgbClr val="309966"/>
                  </a:solidFill>
                  <a:latin typeface="Arial"/>
                  <a:cs typeface="Arial"/>
                </a:rPr>
                <a:t>4</a:t>
              </a:r>
              <a:endParaRPr sz="1600" baseline="-32828">
                <a:latin typeface="Arial"/>
                <a:cs typeface="Arial"/>
              </a:endParaRPr>
            </a:p>
          </p:txBody>
        </p:sp>
        <p:sp>
          <p:nvSpPr>
            <p:cNvPr id="20" name="object 55">
              <a:extLst>
                <a:ext uri="{FF2B5EF4-FFF2-40B4-BE49-F238E27FC236}">
                  <a16:creationId xmlns:a16="http://schemas.microsoft.com/office/drawing/2014/main" id="{E42C8839-229B-494E-9E9C-38B6FB92DE28}"/>
                </a:ext>
              </a:extLst>
            </p:cNvPr>
            <p:cNvSpPr txBox="1"/>
            <p:nvPr/>
          </p:nvSpPr>
          <p:spPr>
            <a:xfrm>
              <a:off x="3082532" y="2852256"/>
              <a:ext cx="452667" cy="322629"/>
            </a:xfrm>
            <a:prstGeom prst="rect">
              <a:avLst/>
            </a:prstGeom>
          </p:spPr>
          <p:txBody>
            <a:bodyPr vert="horz" wrap="square" lIns="0" tIns="8659" rIns="0" bIns="0" rtlCol="0">
              <a:spAutoFit/>
            </a:bodyPr>
            <a:lstStyle/>
            <a:p>
              <a:pPr algn="ctr">
                <a:spcBef>
                  <a:spcPts val="68"/>
                </a:spcBef>
              </a:pPr>
              <a:r>
                <a:rPr dirty="0">
                  <a:solidFill>
                    <a:srgbClr val="016699"/>
                  </a:solidFill>
                  <a:latin typeface="Arial"/>
                  <a:cs typeface="Arial"/>
                </a:rPr>
                <a:t>BS</a:t>
              </a:r>
              <a:r>
                <a:rPr sz="1600" baseline="-32828" dirty="0">
                  <a:solidFill>
                    <a:srgbClr val="016699"/>
                  </a:solidFill>
                  <a:latin typeface="Arial"/>
                  <a:cs typeface="Arial"/>
                </a:rPr>
                <a:t>1</a:t>
              </a:r>
              <a:endParaRPr sz="1600" baseline="-32828" dirty="0">
                <a:latin typeface="Arial"/>
                <a:cs typeface="Arial"/>
              </a:endParaRPr>
            </a:p>
          </p:txBody>
        </p:sp>
        <p:sp>
          <p:nvSpPr>
            <p:cNvPr id="21" name="object 56">
              <a:extLst>
                <a:ext uri="{FF2B5EF4-FFF2-40B4-BE49-F238E27FC236}">
                  <a16:creationId xmlns:a16="http://schemas.microsoft.com/office/drawing/2014/main" id="{E7991FCB-3410-9347-A6FB-994F22C42DBA}"/>
                </a:ext>
              </a:extLst>
            </p:cNvPr>
            <p:cNvSpPr txBox="1"/>
            <p:nvPr/>
          </p:nvSpPr>
          <p:spPr>
            <a:xfrm>
              <a:off x="8741372" y="2770051"/>
              <a:ext cx="566956" cy="453958"/>
            </a:xfrm>
            <a:prstGeom prst="rect">
              <a:avLst/>
            </a:prstGeom>
          </p:spPr>
          <p:txBody>
            <a:bodyPr vert="horz" wrap="square" lIns="0" tIns="8659" rIns="0" bIns="0" rtlCol="0">
              <a:spAutoFit/>
            </a:bodyPr>
            <a:lstStyle/>
            <a:p>
              <a:pPr marL="32904" marR="3464" indent="-24678">
                <a:lnSpc>
                  <a:spcPct val="141700"/>
                </a:lnSpc>
                <a:spcBef>
                  <a:spcPts val="68"/>
                </a:spcBef>
              </a:pPr>
              <a:r>
                <a:rPr dirty="0">
                  <a:solidFill>
                    <a:srgbClr val="016699"/>
                  </a:solidFill>
                  <a:latin typeface="Arial"/>
                  <a:cs typeface="Arial"/>
                </a:rPr>
                <a:t>BS</a:t>
              </a:r>
              <a:r>
                <a:rPr sz="1600" baseline="-32828" dirty="0">
                  <a:solidFill>
                    <a:srgbClr val="016699"/>
                  </a:solidFill>
                  <a:latin typeface="Arial"/>
                  <a:cs typeface="Arial"/>
                </a:rPr>
                <a:t>2</a:t>
              </a:r>
              <a:endParaRPr sz="1600" baseline="-32828" dirty="0">
                <a:latin typeface="Arial"/>
                <a:cs typeface="Arial"/>
              </a:endParaRPr>
            </a:p>
          </p:txBody>
        </p:sp>
        <p:sp>
          <p:nvSpPr>
            <p:cNvPr id="22" name="object 57">
              <a:extLst>
                <a:ext uri="{FF2B5EF4-FFF2-40B4-BE49-F238E27FC236}">
                  <a16:creationId xmlns:a16="http://schemas.microsoft.com/office/drawing/2014/main" id="{9DD34422-6AD2-C642-ABDE-51FD48CD042F}"/>
                </a:ext>
              </a:extLst>
            </p:cNvPr>
            <p:cNvSpPr txBox="1"/>
            <p:nvPr/>
          </p:nvSpPr>
          <p:spPr>
            <a:xfrm>
              <a:off x="6031614" y="-65762"/>
              <a:ext cx="413314" cy="322629"/>
            </a:xfrm>
            <a:prstGeom prst="rect">
              <a:avLst/>
            </a:prstGeom>
          </p:spPr>
          <p:txBody>
            <a:bodyPr vert="horz" wrap="square" lIns="0" tIns="8659" rIns="0" bIns="0" rtlCol="0">
              <a:spAutoFit/>
            </a:bodyPr>
            <a:lstStyle/>
            <a:p>
              <a:pPr marL="8659">
                <a:spcBef>
                  <a:spcPts val="68"/>
                </a:spcBef>
              </a:pPr>
              <a:r>
                <a:rPr dirty="0">
                  <a:solidFill>
                    <a:srgbClr val="016699"/>
                  </a:solidFill>
                  <a:latin typeface="Arial"/>
                  <a:cs typeface="Arial"/>
                </a:rPr>
                <a:t>TS</a:t>
              </a:r>
              <a:endParaRPr dirty="0">
                <a:latin typeface="Arial"/>
                <a:cs typeface="Arial"/>
              </a:endParaRPr>
            </a:p>
          </p:txBody>
        </p:sp>
        <p:sp>
          <p:nvSpPr>
            <p:cNvPr id="23" name="object 108">
              <a:extLst>
                <a:ext uri="{FF2B5EF4-FFF2-40B4-BE49-F238E27FC236}">
                  <a16:creationId xmlns:a16="http://schemas.microsoft.com/office/drawing/2014/main" id="{A7DD4AE2-D93D-7047-B1B8-AD3896D16747}"/>
                </a:ext>
              </a:extLst>
            </p:cNvPr>
            <p:cNvSpPr txBox="1"/>
            <p:nvPr/>
          </p:nvSpPr>
          <p:spPr>
            <a:xfrm>
              <a:off x="3103988" y="227251"/>
              <a:ext cx="458622" cy="227065"/>
            </a:xfrm>
            <a:prstGeom prst="rect">
              <a:avLst/>
            </a:prstGeom>
          </p:spPr>
          <p:txBody>
            <a:bodyPr vert="horz" wrap="square" lIns="0" tIns="8659" rIns="0" bIns="0" rtlCol="0">
              <a:spAutoFit/>
            </a:bodyPr>
            <a:lstStyle/>
            <a:p>
              <a:pPr marL="144603">
                <a:lnSpc>
                  <a:spcPts val="1534"/>
                </a:lnSpc>
              </a:pPr>
              <a:r>
                <a:rPr spc="-3" dirty="0">
                  <a:solidFill>
                    <a:srgbClr val="EC1866"/>
                  </a:solidFill>
                  <a:latin typeface="Arial"/>
                  <a:cs typeface="Arial"/>
                </a:rPr>
                <a:t>B</a:t>
              </a:r>
              <a:r>
                <a:rPr sz="1600" baseline="-32828" dirty="0">
                  <a:solidFill>
                    <a:srgbClr val="EC1866"/>
                  </a:solidFill>
                  <a:latin typeface="Arial"/>
                  <a:cs typeface="Arial"/>
                </a:rPr>
                <a:t>1</a:t>
              </a:r>
              <a:endParaRPr sz="1600" baseline="-32828" dirty="0">
                <a:latin typeface="Arial"/>
                <a:cs typeface="Arial"/>
              </a:endParaRPr>
            </a:p>
          </p:txBody>
        </p:sp>
        <p:sp>
          <p:nvSpPr>
            <p:cNvPr id="24" name="object 116">
              <a:extLst>
                <a:ext uri="{FF2B5EF4-FFF2-40B4-BE49-F238E27FC236}">
                  <a16:creationId xmlns:a16="http://schemas.microsoft.com/office/drawing/2014/main" id="{1BC30AA1-8900-D243-BBE1-14CEE92ACCC3}"/>
                </a:ext>
              </a:extLst>
            </p:cNvPr>
            <p:cNvSpPr txBox="1"/>
            <p:nvPr/>
          </p:nvSpPr>
          <p:spPr>
            <a:xfrm>
              <a:off x="7447598" y="3503852"/>
              <a:ext cx="353773" cy="227065"/>
            </a:xfrm>
            <a:prstGeom prst="rect">
              <a:avLst/>
            </a:prstGeom>
          </p:spPr>
          <p:txBody>
            <a:bodyPr vert="horz" wrap="square" lIns="0" tIns="8659" rIns="0" bIns="0" rtlCol="0">
              <a:spAutoFit/>
            </a:bodyPr>
            <a:lstStyle/>
            <a:p>
              <a:pPr marL="8659">
                <a:lnSpc>
                  <a:spcPts val="1452"/>
                </a:lnSpc>
                <a:spcBef>
                  <a:spcPts val="68"/>
                </a:spcBef>
                <a:tabLst>
                  <a:tab pos="593997" algn="l"/>
                </a:tabLst>
              </a:pPr>
              <a:r>
                <a:rPr>
                  <a:solidFill>
                    <a:srgbClr val="EC1866"/>
                  </a:solidFill>
                  <a:latin typeface="Arial"/>
                  <a:cs typeface="Arial"/>
                </a:rPr>
                <a:t>L</a:t>
              </a:r>
              <a:r>
                <a:rPr sz="1600" baseline="-32828">
                  <a:solidFill>
                    <a:srgbClr val="EC1866"/>
                  </a:solidFill>
                  <a:latin typeface="Arial"/>
                  <a:cs typeface="Arial"/>
                </a:rPr>
                <a:t>2</a:t>
              </a:r>
              <a:endParaRPr sz="2000" baseline="1851" dirty="0">
                <a:latin typeface="Arial"/>
                <a:cs typeface="Arial"/>
              </a:endParaRPr>
            </a:p>
          </p:txBody>
        </p:sp>
        <p:sp>
          <p:nvSpPr>
            <p:cNvPr id="25" name="object 120">
              <a:extLst>
                <a:ext uri="{FF2B5EF4-FFF2-40B4-BE49-F238E27FC236}">
                  <a16:creationId xmlns:a16="http://schemas.microsoft.com/office/drawing/2014/main" id="{0E46B13B-C766-024C-9E07-C8C299C41C90}"/>
                </a:ext>
              </a:extLst>
            </p:cNvPr>
            <p:cNvSpPr txBox="1"/>
            <p:nvPr/>
          </p:nvSpPr>
          <p:spPr>
            <a:xfrm>
              <a:off x="3747546" y="3455128"/>
              <a:ext cx="326368" cy="232132"/>
            </a:xfrm>
            <a:prstGeom prst="rect">
              <a:avLst/>
            </a:prstGeom>
          </p:spPr>
          <p:txBody>
            <a:bodyPr vert="horz" wrap="square" lIns="0" tIns="8659" rIns="0" bIns="0" rtlCol="0">
              <a:spAutoFit/>
            </a:bodyPr>
            <a:lstStyle/>
            <a:p>
              <a:pPr marL="8659">
                <a:lnSpc>
                  <a:spcPts val="1520"/>
                </a:lnSpc>
                <a:spcBef>
                  <a:spcPts val="68"/>
                </a:spcBef>
                <a:tabLst>
                  <a:tab pos="586638" algn="l"/>
                </a:tabLst>
              </a:pPr>
              <a:r>
                <a:rPr>
                  <a:solidFill>
                    <a:srgbClr val="309966"/>
                  </a:solidFill>
                  <a:latin typeface="Arial"/>
                  <a:cs typeface="Arial"/>
                </a:rPr>
                <a:t>M</a:t>
              </a:r>
              <a:r>
                <a:rPr sz="1600" baseline="-32828">
                  <a:solidFill>
                    <a:srgbClr val="309966"/>
                  </a:solidFill>
                  <a:latin typeface="Arial"/>
                  <a:cs typeface="Arial"/>
                </a:rPr>
                <a:t>1</a:t>
              </a:r>
              <a:endParaRPr sz="1600" baseline="-32828" dirty="0">
                <a:latin typeface="Arial"/>
                <a:cs typeface="Arial"/>
              </a:endParaRPr>
            </a:p>
          </p:txBody>
        </p:sp>
        <p:sp>
          <p:nvSpPr>
            <p:cNvPr id="26" name="Rectangle 25">
              <a:extLst>
                <a:ext uri="{FF2B5EF4-FFF2-40B4-BE49-F238E27FC236}">
                  <a16:creationId xmlns:a16="http://schemas.microsoft.com/office/drawing/2014/main" id="{52827612-26C6-754F-9E77-6212B32413B1}"/>
                </a:ext>
              </a:extLst>
            </p:cNvPr>
            <p:cNvSpPr/>
            <p:nvPr/>
          </p:nvSpPr>
          <p:spPr>
            <a:xfrm>
              <a:off x="3134870" y="3328683"/>
              <a:ext cx="501714" cy="417010"/>
            </a:xfrm>
            <a:prstGeom prst="rect">
              <a:avLst/>
            </a:prstGeom>
          </p:spPr>
          <p:txBody>
            <a:bodyPr wrap="none">
              <a:spAutoFit/>
            </a:bodyPr>
            <a:lstStyle/>
            <a:p>
              <a:r>
                <a:rPr lang="en-US">
                  <a:solidFill>
                    <a:srgbClr val="EC1866"/>
                  </a:solidFill>
                  <a:latin typeface="Arial"/>
                  <a:cs typeface="Arial"/>
                </a:rPr>
                <a:t> L</a:t>
              </a:r>
              <a:r>
                <a:rPr lang="en-US" sz="1400" baseline="-32828">
                  <a:solidFill>
                    <a:srgbClr val="EC1866"/>
                  </a:solidFill>
                  <a:latin typeface="Arial"/>
                  <a:cs typeface="Arial"/>
                </a:rPr>
                <a:t>1</a:t>
              </a:r>
              <a:endParaRPr lang="en-US"/>
            </a:p>
          </p:txBody>
        </p:sp>
        <p:sp>
          <p:nvSpPr>
            <p:cNvPr id="27" name="Rectangle 26">
              <a:extLst>
                <a:ext uri="{FF2B5EF4-FFF2-40B4-BE49-F238E27FC236}">
                  <a16:creationId xmlns:a16="http://schemas.microsoft.com/office/drawing/2014/main" id="{E3977138-528B-1E46-A3A2-20A6BA0F4ACA}"/>
                </a:ext>
              </a:extLst>
            </p:cNvPr>
            <p:cNvSpPr/>
            <p:nvPr/>
          </p:nvSpPr>
          <p:spPr>
            <a:xfrm>
              <a:off x="4480402" y="3439520"/>
              <a:ext cx="502801" cy="326513"/>
            </a:xfrm>
            <a:prstGeom prst="rect">
              <a:avLst/>
            </a:prstGeom>
          </p:spPr>
          <p:txBody>
            <a:bodyPr wrap="none">
              <a:spAutoFit/>
            </a:bodyPr>
            <a:lstStyle/>
            <a:p>
              <a:pPr marL="8659">
                <a:lnSpc>
                  <a:spcPts val="1520"/>
                </a:lnSpc>
                <a:spcBef>
                  <a:spcPts val="68"/>
                </a:spcBef>
                <a:tabLst>
                  <a:tab pos="586638" algn="l"/>
                </a:tabLst>
              </a:pPr>
              <a:r>
                <a:rPr lang="da-DK">
                  <a:solidFill>
                    <a:srgbClr val="EC1866"/>
                  </a:solidFill>
                  <a:latin typeface="Arial"/>
                  <a:cs typeface="Arial"/>
                </a:rPr>
                <a:t>R</a:t>
              </a:r>
              <a:r>
                <a:rPr lang="da-DK" baseline="-32828">
                  <a:solidFill>
                    <a:srgbClr val="EC1866"/>
                  </a:solidFill>
                  <a:latin typeface="Arial"/>
                  <a:cs typeface="Arial"/>
                </a:rPr>
                <a:t>1</a:t>
              </a:r>
              <a:endParaRPr lang="da-DK" baseline="-32828" dirty="0">
                <a:latin typeface="Arial"/>
                <a:cs typeface="Arial"/>
              </a:endParaRPr>
            </a:p>
          </p:txBody>
        </p:sp>
        <p:sp>
          <p:nvSpPr>
            <p:cNvPr id="28" name="Rectangle 27">
              <a:extLst>
                <a:ext uri="{FF2B5EF4-FFF2-40B4-BE49-F238E27FC236}">
                  <a16:creationId xmlns:a16="http://schemas.microsoft.com/office/drawing/2014/main" id="{53A6810A-1FD6-C042-BBCE-8034EE7D45F5}"/>
                </a:ext>
              </a:extLst>
            </p:cNvPr>
            <p:cNvSpPr/>
            <p:nvPr/>
          </p:nvSpPr>
          <p:spPr>
            <a:xfrm>
              <a:off x="8096070" y="3438649"/>
              <a:ext cx="511850" cy="326513"/>
            </a:xfrm>
            <a:prstGeom prst="rect">
              <a:avLst/>
            </a:prstGeom>
          </p:spPr>
          <p:txBody>
            <a:bodyPr wrap="none">
              <a:spAutoFit/>
            </a:bodyPr>
            <a:lstStyle/>
            <a:p>
              <a:pPr marL="8659">
                <a:lnSpc>
                  <a:spcPts val="1452"/>
                </a:lnSpc>
                <a:spcBef>
                  <a:spcPts val="68"/>
                </a:spcBef>
                <a:tabLst>
                  <a:tab pos="593997" algn="l"/>
                </a:tabLst>
              </a:pPr>
              <a:r>
                <a:rPr lang="is-IS" dirty="0">
                  <a:solidFill>
                    <a:srgbClr val="309966"/>
                  </a:solidFill>
                  <a:latin typeface="Arial"/>
                  <a:cs typeface="Arial"/>
                </a:rPr>
                <a:t>M</a:t>
              </a:r>
              <a:r>
                <a:rPr lang="is-IS" sz="1400" baseline="-32828" dirty="0">
                  <a:solidFill>
                    <a:srgbClr val="309966"/>
                  </a:solidFill>
                  <a:latin typeface="Arial"/>
                  <a:cs typeface="Arial"/>
                </a:rPr>
                <a:t>2</a:t>
              </a:r>
              <a:endParaRPr lang="is-IS" baseline="1851" dirty="0">
                <a:latin typeface="Arial"/>
                <a:cs typeface="Arial"/>
              </a:endParaRPr>
            </a:p>
          </p:txBody>
        </p:sp>
        <p:sp>
          <p:nvSpPr>
            <p:cNvPr id="29" name="Rectangle 28">
              <a:extLst>
                <a:ext uri="{FF2B5EF4-FFF2-40B4-BE49-F238E27FC236}">
                  <a16:creationId xmlns:a16="http://schemas.microsoft.com/office/drawing/2014/main" id="{F1D41ED9-5B18-5741-9836-5AC13595E16C}"/>
                </a:ext>
              </a:extLst>
            </p:cNvPr>
            <p:cNvSpPr/>
            <p:nvPr/>
          </p:nvSpPr>
          <p:spPr>
            <a:xfrm>
              <a:off x="8642892" y="3060442"/>
              <a:ext cx="505698" cy="496720"/>
            </a:xfrm>
            <a:prstGeom prst="rect">
              <a:avLst/>
            </a:prstGeom>
          </p:spPr>
          <p:txBody>
            <a:bodyPr wrap="none">
              <a:spAutoFit/>
            </a:bodyPr>
            <a:lstStyle/>
            <a:p>
              <a:pPr marL="32904" marR="3464" indent="-24678">
                <a:lnSpc>
                  <a:spcPct val="141700"/>
                </a:lnSpc>
                <a:spcBef>
                  <a:spcPts val="68"/>
                </a:spcBef>
              </a:pPr>
              <a:r>
                <a:rPr lang="da-DK" dirty="0">
                  <a:solidFill>
                    <a:srgbClr val="EC1866"/>
                  </a:solidFill>
                  <a:latin typeface="Arial"/>
                  <a:cs typeface="Arial"/>
                </a:rPr>
                <a:t>R</a:t>
              </a:r>
              <a:r>
                <a:rPr lang="da-DK" baseline="-32828" dirty="0">
                  <a:solidFill>
                    <a:srgbClr val="EC1866"/>
                  </a:solidFill>
                  <a:latin typeface="Arial"/>
                  <a:cs typeface="Arial"/>
                </a:rPr>
                <a:t>2</a:t>
              </a:r>
              <a:endParaRPr lang="da-DK" baseline="-32828" dirty="0">
                <a:latin typeface="Arial"/>
                <a:cs typeface="Arial"/>
              </a:endParaRPr>
            </a:p>
          </p:txBody>
        </p:sp>
        <p:sp>
          <p:nvSpPr>
            <p:cNvPr id="30" name="Rectangle 29">
              <a:extLst>
                <a:ext uri="{FF2B5EF4-FFF2-40B4-BE49-F238E27FC236}">
                  <a16:creationId xmlns:a16="http://schemas.microsoft.com/office/drawing/2014/main" id="{A30D1EA7-A7DA-4746-BD6D-1D06CD44C871}"/>
                </a:ext>
              </a:extLst>
            </p:cNvPr>
            <p:cNvSpPr/>
            <p:nvPr/>
          </p:nvSpPr>
          <p:spPr>
            <a:xfrm>
              <a:off x="4904559" y="-176790"/>
              <a:ext cx="488322" cy="417010"/>
            </a:xfrm>
            <a:prstGeom prst="rect">
              <a:avLst/>
            </a:prstGeom>
          </p:spPr>
          <p:txBody>
            <a:bodyPr wrap="none">
              <a:spAutoFit/>
            </a:bodyPr>
            <a:lstStyle/>
            <a:p>
              <a:pPr marL="8659">
                <a:spcBef>
                  <a:spcPts val="68"/>
                </a:spcBef>
                <a:tabLst>
                  <a:tab pos="401771" algn="l"/>
                  <a:tab pos="761980" algn="l"/>
                </a:tabLst>
              </a:pPr>
              <a:r>
                <a:rPr lang="is-IS" dirty="0">
                  <a:solidFill>
                    <a:srgbClr val="309966"/>
                  </a:solidFill>
                  <a:latin typeface="Arial"/>
                  <a:cs typeface="Arial"/>
                </a:rPr>
                <a:t>P</a:t>
              </a:r>
              <a:r>
                <a:rPr lang="is-IS" baseline="-32828" dirty="0">
                  <a:solidFill>
                    <a:srgbClr val="309966"/>
                  </a:solidFill>
                  <a:latin typeface="Arial"/>
                  <a:cs typeface="Arial"/>
                </a:rPr>
                <a:t>2</a:t>
              </a:r>
              <a:endParaRPr lang="is-IS" baseline="-32828" dirty="0">
                <a:latin typeface="Arial"/>
                <a:cs typeface="Arial"/>
              </a:endParaRPr>
            </a:p>
          </p:txBody>
        </p:sp>
        <p:sp>
          <p:nvSpPr>
            <p:cNvPr id="31" name="Rectangle 30">
              <a:extLst>
                <a:ext uri="{FF2B5EF4-FFF2-40B4-BE49-F238E27FC236}">
                  <a16:creationId xmlns:a16="http://schemas.microsoft.com/office/drawing/2014/main" id="{5540DCB9-5C55-874D-BA17-22F9574B3BA0}"/>
                </a:ext>
              </a:extLst>
            </p:cNvPr>
            <p:cNvSpPr/>
            <p:nvPr/>
          </p:nvSpPr>
          <p:spPr>
            <a:xfrm>
              <a:off x="7266624" y="-181560"/>
              <a:ext cx="488322" cy="417010"/>
            </a:xfrm>
            <a:prstGeom prst="rect">
              <a:avLst/>
            </a:prstGeom>
          </p:spPr>
          <p:txBody>
            <a:bodyPr wrap="none">
              <a:spAutoFit/>
            </a:bodyPr>
            <a:lstStyle/>
            <a:p>
              <a:pPr marL="8659">
                <a:spcBef>
                  <a:spcPts val="68"/>
                </a:spcBef>
                <a:tabLst>
                  <a:tab pos="415192" algn="l"/>
                </a:tabLst>
              </a:pPr>
              <a:r>
                <a:rPr lang="en-US" dirty="0">
                  <a:solidFill>
                    <a:srgbClr val="EC1866"/>
                  </a:solidFill>
                  <a:latin typeface="Arial"/>
                  <a:cs typeface="Arial"/>
                </a:rPr>
                <a:t>B</a:t>
              </a:r>
              <a:r>
                <a:rPr lang="en-US" baseline="-32828" dirty="0">
                  <a:solidFill>
                    <a:srgbClr val="EC1866"/>
                  </a:solidFill>
                  <a:latin typeface="Arial"/>
                  <a:cs typeface="Arial"/>
                </a:rPr>
                <a:t>4</a:t>
              </a:r>
              <a:endParaRPr lang="en-US" baseline="-32828" dirty="0">
                <a:latin typeface="Arial"/>
                <a:cs typeface="Arial"/>
              </a:endParaRPr>
            </a:p>
          </p:txBody>
        </p:sp>
        <p:sp>
          <p:nvSpPr>
            <p:cNvPr id="32" name="Freeform 31">
              <a:extLst>
                <a:ext uri="{FF2B5EF4-FFF2-40B4-BE49-F238E27FC236}">
                  <a16:creationId xmlns:a16="http://schemas.microsoft.com/office/drawing/2014/main" id="{A3F5A19D-B05B-A345-8D7A-7FC2B388B7B6}"/>
                </a:ext>
              </a:extLst>
            </p:cNvPr>
            <p:cNvSpPr/>
            <p:nvPr/>
          </p:nvSpPr>
          <p:spPr>
            <a:xfrm>
              <a:off x="6301633" y="2044195"/>
              <a:ext cx="1967799" cy="984755"/>
            </a:xfrm>
            <a:custGeom>
              <a:avLst/>
              <a:gdLst>
                <a:gd name="connsiteX0" fmla="*/ 371505 w 2886105"/>
                <a:gd name="connsiteY0" fmla="*/ 1444308 h 1444308"/>
                <a:gd name="connsiteX1" fmla="*/ 104805 w 2886105"/>
                <a:gd name="connsiteY1" fmla="*/ 885508 h 1444308"/>
                <a:gd name="connsiteX2" fmla="*/ 92105 w 2886105"/>
                <a:gd name="connsiteY2" fmla="*/ 85408 h 1444308"/>
                <a:gd name="connsiteX3" fmla="*/ 1247805 w 2886105"/>
                <a:gd name="connsiteY3" fmla="*/ 60008 h 1444308"/>
                <a:gd name="connsiteX4" fmla="*/ 2886105 w 2886105"/>
                <a:gd name="connsiteY4" fmla="*/ 415608 h 1444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6105" h="1444308">
                  <a:moveTo>
                    <a:pt x="371505" y="1444308"/>
                  </a:moveTo>
                  <a:cubicBezTo>
                    <a:pt x="261438" y="1278149"/>
                    <a:pt x="151372" y="1111991"/>
                    <a:pt x="104805" y="885508"/>
                  </a:cubicBezTo>
                  <a:cubicBezTo>
                    <a:pt x="58238" y="659025"/>
                    <a:pt x="-98395" y="222991"/>
                    <a:pt x="92105" y="85408"/>
                  </a:cubicBezTo>
                  <a:cubicBezTo>
                    <a:pt x="282605" y="-52175"/>
                    <a:pt x="782138" y="4975"/>
                    <a:pt x="1247805" y="60008"/>
                  </a:cubicBezTo>
                  <a:cubicBezTo>
                    <a:pt x="1713472" y="115041"/>
                    <a:pt x="2886105" y="415608"/>
                    <a:pt x="2886105" y="415608"/>
                  </a:cubicBezTo>
                </a:path>
              </a:pathLst>
            </a:custGeom>
            <a:noFill/>
            <a:ln w="25400">
              <a:solidFill>
                <a:srgbClr val="F5D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a:extLst>
                <a:ext uri="{FF2B5EF4-FFF2-40B4-BE49-F238E27FC236}">
                  <a16:creationId xmlns:a16="http://schemas.microsoft.com/office/drawing/2014/main" id="{A3C39ACC-AEF6-B641-AD0A-E8DF5AF6E422}"/>
                </a:ext>
              </a:extLst>
            </p:cNvPr>
            <p:cNvSpPr/>
            <p:nvPr/>
          </p:nvSpPr>
          <p:spPr>
            <a:xfrm flipH="1">
              <a:off x="4005770" y="2037400"/>
              <a:ext cx="1868969" cy="984755"/>
            </a:xfrm>
            <a:custGeom>
              <a:avLst/>
              <a:gdLst>
                <a:gd name="connsiteX0" fmla="*/ 371505 w 2886105"/>
                <a:gd name="connsiteY0" fmla="*/ 1444308 h 1444308"/>
                <a:gd name="connsiteX1" fmla="*/ 104805 w 2886105"/>
                <a:gd name="connsiteY1" fmla="*/ 885508 h 1444308"/>
                <a:gd name="connsiteX2" fmla="*/ 92105 w 2886105"/>
                <a:gd name="connsiteY2" fmla="*/ 85408 h 1444308"/>
                <a:gd name="connsiteX3" fmla="*/ 1247805 w 2886105"/>
                <a:gd name="connsiteY3" fmla="*/ 60008 h 1444308"/>
                <a:gd name="connsiteX4" fmla="*/ 2886105 w 2886105"/>
                <a:gd name="connsiteY4" fmla="*/ 415608 h 1444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6105" h="1444308">
                  <a:moveTo>
                    <a:pt x="371505" y="1444308"/>
                  </a:moveTo>
                  <a:cubicBezTo>
                    <a:pt x="261438" y="1278149"/>
                    <a:pt x="151372" y="1111991"/>
                    <a:pt x="104805" y="885508"/>
                  </a:cubicBezTo>
                  <a:cubicBezTo>
                    <a:pt x="58238" y="659025"/>
                    <a:pt x="-98395" y="222991"/>
                    <a:pt x="92105" y="85408"/>
                  </a:cubicBezTo>
                  <a:cubicBezTo>
                    <a:pt x="282605" y="-52175"/>
                    <a:pt x="782138" y="4975"/>
                    <a:pt x="1247805" y="60008"/>
                  </a:cubicBezTo>
                  <a:cubicBezTo>
                    <a:pt x="1713472" y="115041"/>
                    <a:pt x="2886105" y="415608"/>
                    <a:pt x="2886105" y="415608"/>
                  </a:cubicBezTo>
                </a:path>
              </a:pathLst>
            </a:custGeom>
            <a:noFill/>
            <a:ln w="25400">
              <a:solidFill>
                <a:srgbClr val="FAD9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cxnSp>
          <p:nvCxnSpPr>
            <p:cNvPr id="34" name="Straight Arrow Connector 33">
              <a:extLst>
                <a:ext uri="{FF2B5EF4-FFF2-40B4-BE49-F238E27FC236}">
                  <a16:creationId xmlns:a16="http://schemas.microsoft.com/office/drawing/2014/main" id="{16DD7C96-C55E-C04B-A080-C387A37DB624}"/>
                </a:ext>
              </a:extLst>
            </p:cNvPr>
            <p:cNvCxnSpPr/>
            <p:nvPr/>
          </p:nvCxnSpPr>
          <p:spPr>
            <a:xfrm flipH="1">
              <a:off x="5593578" y="3016217"/>
              <a:ext cx="46522" cy="78274"/>
            </a:xfrm>
            <a:prstGeom prst="straightConnector1">
              <a:avLst/>
            </a:prstGeom>
            <a:ln w="63500">
              <a:solidFill>
                <a:srgbClr val="FAD978"/>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935EF717-563F-3045-87BE-8B7E0B3BF8FE}"/>
                </a:ext>
              </a:extLst>
            </p:cNvPr>
            <p:cNvCxnSpPr/>
            <p:nvPr/>
          </p:nvCxnSpPr>
          <p:spPr>
            <a:xfrm>
              <a:off x="6539238" y="3009851"/>
              <a:ext cx="59955" cy="107735"/>
            </a:xfrm>
            <a:prstGeom prst="straightConnector1">
              <a:avLst/>
            </a:prstGeom>
            <a:ln w="63500">
              <a:solidFill>
                <a:srgbClr val="FAD978"/>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A8C3767-211E-454A-97EA-C4393E8B3877}"/>
                </a:ext>
              </a:extLst>
            </p:cNvPr>
            <p:cNvSpPr/>
            <p:nvPr/>
          </p:nvSpPr>
          <p:spPr>
            <a:xfrm>
              <a:off x="7086084" y="2852256"/>
              <a:ext cx="1183348" cy="397936"/>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4FE3C51B-16BB-0844-90AF-58DDDB22FC1E}"/>
                </a:ext>
              </a:extLst>
            </p:cNvPr>
            <p:cNvCxnSpPr/>
            <p:nvPr/>
          </p:nvCxnSpPr>
          <p:spPr>
            <a:xfrm>
              <a:off x="7207034" y="3181908"/>
              <a:ext cx="951915" cy="0"/>
            </a:xfrm>
            <a:prstGeom prst="line">
              <a:avLst/>
            </a:prstGeom>
            <a:ln w="31750"/>
          </p:spPr>
          <p:style>
            <a:lnRef idx="3">
              <a:schemeClr val="dk1"/>
            </a:lnRef>
            <a:fillRef idx="0">
              <a:schemeClr val="dk1"/>
            </a:fillRef>
            <a:effectRef idx="2">
              <a:schemeClr val="dk1"/>
            </a:effectRef>
            <a:fontRef idx="minor">
              <a:schemeClr val="tx1"/>
            </a:fontRef>
          </p:style>
        </p:cxnSp>
        <p:sp>
          <p:nvSpPr>
            <p:cNvPr id="38" name="object 42">
              <a:extLst>
                <a:ext uri="{FF2B5EF4-FFF2-40B4-BE49-F238E27FC236}">
                  <a16:creationId xmlns:a16="http://schemas.microsoft.com/office/drawing/2014/main" id="{575E0C38-3131-2843-9FCF-47180829CDD4}"/>
                </a:ext>
              </a:extLst>
            </p:cNvPr>
            <p:cNvSpPr txBox="1"/>
            <p:nvPr/>
          </p:nvSpPr>
          <p:spPr>
            <a:xfrm>
              <a:off x="7074357" y="2925364"/>
              <a:ext cx="1235551" cy="414113"/>
            </a:xfrm>
            <a:prstGeom prst="rect">
              <a:avLst/>
            </a:prstGeom>
            <a:noFill/>
          </p:spPr>
          <p:txBody>
            <a:bodyPr vert="horz" wrap="square" lIns="0" tIns="0" rIns="0" bIns="0" rtlCol="0">
              <a:spAutoFit/>
            </a:bodyPr>
            <a:lstStyle/>
            <a:p>
              <a:pPr marL="105205">
                <a:lnSpc>
                  <a:spcPts val="1384"/>
                </a:lnSpc>
                <a:tabLst>
                  <a:tab pos="245046" algn="l"/>
                  <a:tab pos="933425" algn="l"/>
                </a:tabLst>
              </a:pPr>
              <a:r>
                <a:rPr dirty="0">
                  <a:uFill>
                    <a:solidFill>
                      <a:srgbClr val="000000"/>
                    </a:solidFill>
                  </a:uFill>
                  <a:latin typeface="Arial"/>
                  <a:cs typeface="Arial"/>
                </a:rPr>
                <a:t> 	</a:t>
              </a:r>
              <a:r>
                <a:rPr lang="en-US" dirty="0">
                  <a:uFill>
                    <a:solidFill>
                      <a:srgbClr val="000000"/>
                    </a:solidFill>
                  </a:uFill>
                  <a:latin typeface="Arial"/>
                  <a:cs typeface="Arial"/>
                </a:rPr>
                <a:t> 300 </a:t>
              </a:r>
              <a:r>
                <a:rPr spc="-3" dirty="0">
                  <a:uFill>
                    <a:solidFill>
                      <a:srgbClr val="000000"/>
                    </a:solidFill>
                  </a:uFill>
                  <a:latin typeface="Arial"/>
                  <a:cs typeface="Arial"/>
                </a:rPr>
                <a:t>nm	</a:t>
              </a:r>
              <a:endParaRPr dirty="0">
                <a:latin typeface="Arial"/>
                <a:cs typeface="Arial"/>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771E78A-D1A5-3E4C-8034-E52080FAD046}"/>
                    </a:ext>
                  </a:extLst>
                </p:cNvPr>
                <p:cNvSpPr txBox="1"/>
                <p:nvPr/>
              </p:nvSpPr>
              <p:spPr>
                <a:xfrm>
                  <a:off x="3776682" y="2133501"/>
                  <a:ext cx="276124" cy="312757"/>
                </a:xfrm>
                <a:prstGeom prst="rect">
                  <a:avLst/>
                </a:prstGeom>
                <a:noFill/>
              </p:spPr>
              <p:txBody>
                <a:bodyPr wrap="none" lIns="0" tIns="0" rIns="0" bIns="0" rtlCol="0">
                  <a:spAutoFit/>
                </a:bodyPr>
                <a:lstStyle/>
                <a:p>
                  <a14:m>
                    <m:oMath xmlns:m="http://schemas.openxmlformats.org/officeDocument/2006/math">
                      <m:r>
                        <a:rPr lang="en-US" i="1">
                          <a:solidFill>
                            <a:srgbClr val="F5D986"/>
                          </a:solidFill>
                          <a:latin typeface="Cambria Math" charset="0"/>
                        </a:rPr>
                        <m:t>𝐼</m:t>
                      </m:r>
                    </m:oMath>
                  </a14:m>
                  <a:r>
                    <a:rPr lang="en-US" baseline="-25000" dirty="0">
                      <a:solidFill>
                        <a:srgbClr val="F5D986"/>
                      </a:solidFill>
                    </a:rPr>
                    <a:t>S1</a:t>
                  </a:r>
                  <a:endParaRPr lang="en-US" dirty="0">
                    <a:solidFill>
                      <a:srgbClr val="F5D986"/>
                    </a:solidFill>
                  </a:endParaRPr>
                </a:p>
              </p:txBody>
            </p:sp>
          </mc:Choice>
          <mc:Fallback xmlns="">
            <p:sp>
              <p:nvSpPr>
                <p:cNvPr id="152" name="TextBox 151"/>
                <p:cNvSpPr txBox="1">
                  <a:spLocks noRot="1" noChangeAspect="1" noMove="1" noResize="1" noEditPoints="1" noAdjustHandles="1" noChangeArrowheads="1" noChangeShapeType="1" noTextEdit="1"/>
                </p:cNvSpPr>
                <p:nvPr/>
              </p:nvSpPr>
              <p:spPr>
                <a:xfrm>
                  <a:off x="3776682" y="2133499"/>
                  <a:ext cx="183512" cy="209929"/>
                </a:xfrm>
                <a:prstGeom prst="rect">
                  <a:avLst/>
                </a:prstGeom>
                <a:blipFill rotWithShape="0">
                  <a:blip r:embed="rId3"/>
                  <a:stretch>
                    <a:fillRect l="-37037" r="-59259" b="-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1F0DD51-6192-2548-820A-F40B0CF82B96}"/>
                    </a:ext>
                  </a:extLst>
                </p:cNvPr>
                <p:cNvSpPr txBox="1"/>
                <p:nvPr/>
              </p:nvSpPr>
              <p:spPr>
                <a:xfrm>
                  <a:off x="8303729" y="2133501"/>
                  <a:ext cx="276124" cy="312757"/>
                </a:xfrm>
                <a:prstGeom prst="rect">
                  <a:avLst/>
                </a:prstGeom>
                <a:noFill/>
              </p:spPr>
              <p:txBody>
                <a:bodyPr wrap="none" lIns="0" tIns="0" rIns="0" bIns="0" rtlCol="0">
                  <a:spAutoFit/>
                </a:bodyPr>
                <a:lstStyle/>
                <a:p>
                  <a14:m>
                    <m:oMath xmlns:m="http://schemas.openxmlformats.org/officeDocument/2006/math">
                      <m:r>
                        <a:rPr lang="en-US" i="1">
                          <a:solidFill>
                            <a:srgbClr val="F5D986"/>
                          </a:solidFill>
                          <a:latin typeface="Cambria Math" charset="0"/>
                        </a:rPr>
                        <m:t>𝐼</m:t>
                      </m:r>
                    </m:oMath>
                  </a14:m>
                  <a:r>
                    <a:rPr lang="en-US" baseline="-25000" dirty="0">
                      <a:solidFill>
                        <a:srgbClr val="F5D986"/>
                      </a:solidFill>
                    </a:rPr>
                    <a:t>S2</a:t>
                  </a:r>
                  <a:endParaRPr lang="en-US" dirty="0">
                    <a:solidFill>
                      <a:srgbClr val="F5D986"/>
                    </a:solidFill>
                  </a:endParaRPr>
                </a:p>
              </p:txBody>
            </p:sp>
          </mc:Choice>
          <mc:Fallback xmlns="">
            <p:sp>
              <p:nvSpPr>
                <p:cNvPr id="153" name="TextBox 152"/>
                <p:cNvSpPr txBox="1">
                  <a:spLocks noRot="1" noChangeAspect="1" noMove="1" noResize="1" noEditPoints="1" noAdjustHandles="1" noChangeArrowheads="1" noChangeShapeType="1" noTextEdit="1"/>
                </p:cNvSpPr>
                <p:nvPr/>
              </p:nvSpPr>
              <p:spPr>
                <a:xfrm>
                  <a:off x="8303729" y="2133499"/>
                  <a:ext cx="183512" cy="209929"/>
                </a:xfrm>
                <a:prstGeom prst="rect">
                  <a:avLst/>
                </a:prstGeom>
                <a:blipFill rotWithShape="0">
                  <a:blip r:embed="rId4"/>
                  <a:stretch>
                    <a:fillRect l="-37037" r="-59259" b="-66667"/>
                  </a:stretch>
                </a:blipFill>
              </p:spPr>
              <p:txBody>
                <a:bodyPr/>
                <a:lstStyle/>
                <a:p>
                  <a:r>
                    <a:rPr lang="en-US">
                      <a:noFill/>
                    </a:rPr>
                    <a:t> </a:t>
                  </a:r>
                </a:p>
              </p:txBody>
            </p:sp>
          </mc:Fallback>
        </mc:AlternateContent>
        <p:sp>
          <p:nvSpPr>
            <p:cNvPr id="41" name="object 52">
              <a:extLst>
                <a:ext uri="{FF2B5EF4-FFF2-40B4-BE49-F238E27FC236}">
                  <a16:creationId xmlns:a16="http://schemas.microsoft.com/office/drawing/2014/main" id="{96EB48CD-9652-CE4A-AB57-EB813E3EA061}"/>
                </a:ext>
              </a:extLst>
            </p:cNvPr>
            <p:cNvSpPr txBox="1"/>
            <p:nvPr/>
          </p:nvSpPr>
          <p:spPr>
            <a:xfrm>
              <a:off x="5434874" y="-131798"/>
              <a:ext cx="279481" cy="322629"/>
            </a:xfrm>
            <a:prstGeom prst="rect">
              <a:avLst/>
            </a:prstGeom>
          </p:spPr>
          <p:txBody>
            <a:bodyPr vert="horz" wrap="square" lIns="0" tIns="8659" rIns="0" bIns="0" rtlCol="0">
              <a:spAutoFit/>
            </a:bodyPr>
            <a:lstStyle/>
            <a:p>
              <a:pPr marL="8659">
                <a:spcBef>
                  <a:spcPts val="68"/>
                </a:spcBef>
                <a:tabLst>
                  <a:tab pos="401771" algn="l"/>
                  <a:tab pos="761980" algn="l"/>
                </a:tabLst>
              </a:pPr>
              <a:r>
                <a:rPr dirty="0">
                  <a:solidFill>
                    <a:srgbClr val="EC1866"/>
                  </a:solidFill>
                  <a:latin typeface="Arial"/>
                  <a:cs typeface="Arial"/>
                </a:rPr>
                <a:t>B</a:t>
              </a:r>
              <a:r>
                <a:rPr lang="en-US" sz="1600" baseline="-32828" dirty="0">
                  <a:solidFill>
                    <a:srgbClr val="EC1866"/>
                  </a:solidFill>
                  <a:latin typeface="Arial"/>
                  <a:cs typeface="Arial"/>
                </a:rPr>
                <a:t>3</a:t>
              </a:r>
              <a:endParaRPr sz="1600" baseline="-32828" dirty="0">
                <a:latin typeface="Arial"/>
                <a:cs typeface="Arial"/>
              </a:endParaRPr>
            </a:p>
          </p:txBody>
        </p:sp>
        <p:sp>
          <p:nvSpPr>
            <p:cNvPr id="42" name="object 48">
              <a:extLst>
                <a:ext uri="{FF2B5EF4-FFF2-40B4-BE49-F238E27FC236}">
                  <a16:creationId xmlns:a16="http://schemas.microsoft.com/office/drawing/2014/main" id="{AEFF896F-7EA1-7E44-AE83-218E4D6D2AF4}"/>
                </a:ext>
              </a:extLst>
            </p:cNvPr>
            <p:cNvSpPr txBox="1"/>
            <p:nvPr/>
          </p:nvSpPr>
          <p:spPr>
            <a:xfrm>
              <a:off x="3123185" y="1746161"/>
              <a:ext cx="513934" cy="322629"/>
            </a:xfrm>
            <a:prstGeom prst="rect">
              <a:avLst/>
            </a:prstGeom>
          </p:spPr>
          <p:txBody>
            <a:bodyPr vert="horz" wrap="square" lIns="0" tIns="8659" rIns="0" bIns="0" rtlCol="0">
              <a:spAutoFit/>
            </a:bodyPr>
            <a:lstStyle/>
            <a:p>
              <a:pPr marL="8659">
                <a:spcBef>
                  <a:spcPts val="68"/>
                </a:spcBef>
              </a:pPr>
              <a:r>
                <a:rPr dirty="0">
                  <a:solidFill>
                    <a:srgbClr val="016699"/>
                  </a:solidFill>
                  <a:latin typeface="Arial"/>
                  <a:cs typeface="Arial"/>
                </a:rPr>
                <a:t>MS</a:t>
              </a:r>
              <a:endParaRPr>
                <a:latin typeface="Arial"/>
                <a:cs typeface="Arial"/>
              </a:endParaRPr>
            </a:p>
          </p:txBody>
        </p:sp>
        <p:sp>
          <p:nvSpPr>
            <p:cNvPr id="43" name="object 48">
              <a:extLst>
                <a:ext uri="{FF2B5EF4-FFF2-40B4-BE49-F238E27FC236}">
                  <a16:creationId xmlns:a16="http://schemas.microsoft.com/office/drawing/2014/main" id="{0188EE69-4D96-6444-91BB-A9C8E122811A}"/>
                </a:ext>
              </a:extLst>
            </p:cNvPr>
            <p:cNvSpPr txBox="1"/>
            <p:nvPr/>
          </p:nvSpPr>
          <p:spPr>
            <a:xfrm>
              <a:off x="5908653" y="3425113"/>
              <a:ext cx="415972" cy="322629"/>
            </a:xfrm>
            <a:prstGeom prst="rect">
              <a:avLst/>
            </a:prstGeom>
          </p:spPr>
          <p:txBody>
            <a:bodyPr vert="horz" wrap="square" lIns="0" tIns="8659" rIns="0" bIns="0" rtlCol="0">
              <a:spAutoFit/>
            </a:bodyPr>
            <a:lstStyle/>
            <a:p>
              <a:pPr marL="8659">
                <a:spcBef>
                  <a:spcPts val="68"/>
                </a:spcBef>
              </a:pPr>
              <a:r>
                <a:rPr dirty="0">
                  <a:solidFill>
                    <a:srgbClr val="016699"/>
                  </a:solidFill>
                  <a:latin typeface="Arial"/>
                  <a:cs typeface="Arial"/>
                </a:rPr>
                <a:t>MS</a:t>
              </a:r>
              <a:endParaRPr>
                <a:latin typeface="Arial"/>
                <a:cs typeface="Arial"/>
              </a:endParaRPr>
            </a:p>
          </p:txBody>
        </p:sp>
      </p:grpSp>
      <p:grpSp>
        <p:nvGrpSpPr>
          <p:cNvPr id="44" name="Group 43">
            <a:extLst>
              <a:ext uri="{FF2B5EF4-FFF2-40B4-BE49-F238E27FC236}">
                <a16:creationId xmlns:a16="http://schemas.microsoft.com/office/drawing/2014/main" id="{B4D90B7B-3688-0A49-8075-AA81190535DE}"/>
              </a:ext>
            </a:extLst>
          </p:cNvPr>
          <p:cNvGrpSpPr/>
          <p:nvPr/>
        </p:nvGrpSpPr>
        <p:grpSpPr>
          <a:xfrm>
            <a:off x="8119561" y="211630"/>
            <a:ext cx="2991966" cy="1598115"/>
            <a:chOff x="5147733" y="1082078"/>
            <a:chExt cx="1709290" cy="754224"/>
          </a:xfrm>
        </p:grpSpPr>
        <p:sp>
          <p:nvSpPr>
            <p:cNvPr id="45" name="Down Arrow 44">
              <a:extLst>
                <a:ext uri="{FF2B5EF4-FFF2-40B4-BE49-F238E27FC236}">
                  <a16:creationId xmlns:a16="http://schemas.microsoft.com/office/drawing/2014/main" id="{4AA22F85-FFFC-DE47-A566-CF98D3AFD815}"/>
                </a:ext>
              </a:extLst>
            </p:cNvPr>
            <p:cNvSpPr/>
            <p:nvPr/>
          </p:nvSpPr>
          <p:spPr>
            <a:xfrm rot="12374586">
              <a:off x="6326568" y="1082078"/>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Down Arrow 45">
              <a:extLst>
                <a:ext uri="{FF2B5EF4-FFF2-40B4-BE49-F238E27FC236}">
                  <a16:creationId xmlns:a16="http://schemas.microsoft.com/office/drawing/2014/main" id="{DD541E9E-5ADC-284F-830A-7C1C12674EFE}"/>
                </a:ext>
              </a:extLst>
            </p:cNvPr>
            <p:cNvSpPr/>
            <p:nvPr/>
          </p:nvSpPr>
          <p:spPr>
            <a:xfrm rot="8829913">
              <a:off x="5487806" y="1087013"/>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6D27436-9EEE-5149-B570-19B12BCD15FF}"/>
                </a:ext>
              </a:extLst>
            </p:cNvPr>
            <p:cNvSpPr/>
            <p:nvPr/>
          </p:nvSpPr>
          <p:spPr>
            <a:xfrm>
              <a:off x="6158938" y="1259965"/>
              <a:ext cx="454694" cy="428905"/>
            </a:xfrm>
            <a:prstGeom prst="ellipse">
              <a:avLst/>
            </a:prstGeom>
            <a:gradFill flip="none" rotWithShape="1">
              <a:gsLst>
                <a:gs pos="0">
                  <a:schemeClr val="accent4">
                    <a:lumMod val="99000"/>
                  </a:schemeClr>
                </a:gs>
                <a:gs pos="23000">
                  <a:schemeClr val="accent4">
                    <a:lumMod val="60000"/>
                    <a:lumOff val="40000"/>
                  </a:schemeClr>
                </a:gs>
                <a:gs pos="69000">
                  <a:schemeClr val="accent4">
                    <a:lumMod val="40000"/>
                    <a:lumOff val="60000"/>
                    <a:alpha val="80000"/>
                  </a:schemeClr>
                </a:gs>
                <a:gs pos="97000">
                  <a:schemeClr val="accent4">
                    <a:lumMod val="20000"/>
                    <a:lumOff val="80000"/>
                    <a:alpha val="6800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sp>
          <p:nvSpPr>
            <p:cNvPr id="48" name="Freeform 47">
              <a:extLst>
                <a:ext uri="{FF2B5EF4-FFF2-40B4-BE49-F238E27FC236}">
                  <a16:creationId xmlns:a16="http://schemas.microsoft.com/office/drawing/2014/main" id="{D8C073D2-2B84-064D-A69E-0CF22F10E18A}"/>
                </a:ext>
              </a:extLst>
            </p:cNvPr>
            <p:cNvSpPr/>
            <p:nvPr/>
          </p:nvSpPr>
          <p:spPr>
            <a:xfrm>
              <a:off x="5147733" y="1098172"/>
              <a:ext cx="1709290" cy="688229"/>
            </a:xfrm>
            <a:custGeom>
              <a:avLst/>
              <a:gdLst>
                <a:gd name="connsiteX0" fmla="*/ 0 w 2048933"/>
                <a:gd name="connsiteY0" fmla="*/ 0 h 1011212"/>
                <a:gd name="connsiteX1" fmla="*/ 491066 w 2048933"/>
                <a:gd name="connsiteY1" fmla="*/ 1003300 h 1011212"/>
                <a:gd name="connsiteX2" fmla="*/ 1024466 w 2048933"/>
                <a:gd name="connsiteY2" fmla="*/ 495300 h 1011212"/>
                <a:gd name="connsiteX3" fmla="*/ 1519766 w 2048933"/>
                <a:gd name="connsiteY3" fmla="*/ 1003300 h 1011212"/>
                <a:gd name="connsiteX4" fmla="*/ 2048933 w 2048933"/>
                <a:gd name="connsiteY4" fmla="*/ 8466 h 101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8933" h="1011212">
                  <a:moveTo>
                    <a:pt x="0" y="0"/>
                  </a:moveTo>
                  <a:cubicBezTo>
                    <a:pt x="160161" y="460375"/>
                    <a:pt x="320322" y="920750"/>
                    <a:pt x="491066" y="1003300"/>
                  </a:cubicBezTo>
                  <a:cubicBezTo>
                    <a:pt x="661810" y="1085850"/>
                    <a:pt x="853016" y="495300"/>
                    <a:pt x="1024466" y="495300"/>
                  </a:cubicBezTo>
                  <a:cubicBezTo>
                    <a:pt x="1195916" y="495300"/>
                    <a:pt x="1349022" y="1084439"/>
                    <a:pt x="1519766" y="1003300"/>
                  </a:cubicBezTo>
                  <a:cubicBezTo>
                    <a:pt x="1690511" y="922161"/>
                    <a:pt x="1935339" y="120649"/>
                    <a:pt x="2048933" y="84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668D99E-BC23-C04C-AC33-48753B3945D3}"/>
                </a:ext>
              </a:extLst>
            </p:cNvPr>
            <p:cNvSpPr/>
            <p:nvPr/>
          </p:nvSpPr>
          <p:spPr>
            <a:xfrm>
              <a:off x="5360145" y="1281952"/>
              <a:ext cx="454694" cy="428905"/>
            </a:xfrm>
            <a:prstGeom prst="ellipse">
              <a:avLst/>
            </a:prstGeom>
            <a:gradFill flip="none" rotWithShape="1">
              <a:gsLst>
                <a:gs pos="0">
                  <a:schemeClr val="accent4">
                    <a:lumMod val="99000"/>
                  </a:schemeClr>
                </a:gs>
                <a:gs pos="23000">
                  <a:schemeClr val="accent4">
                    <a:lumMod val="60000"/>
                    <a:lumOff val="40000"/>
                  </a:schemeClr>
                </a:gs>
                <a:gs pos="69000">
                  <a:schemeClr val="accent4">
                    <a:lumMod val="40000"/>
                    <a:lumOff val="60000"/>
                    <a:alpha val="80000"/>
                  </a:schemeClr>
                </a:gs>
                <a:gs pos="96000">
                  <a:schemeClr val="accent4">
                    <a:lumMod val="20000"/>
                    <a:lumOff val="80000"/>
                    <a:alpha val="6800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grpSp>
      <p:sp>
        <p:nvSpPr>
          <p:cNvPr id="4" name="Slide Number Placeholder 3">
            <a:extLst>
              <a:ext uri="{FF2B5EF4-FFF2-40B4-BE49-F238E27FC236}">
                <a16:creationId xmlns:a16="http://schemas.microsoft.com/office/drawing/2014/main" id="{300F1078-51B6-3840-97BA-08F92B6F73B9}"/>
              </a:ext>
            </a:extLst>
          </p:cNvPr>
          <p:cNvSpPr>
            <a:spLocks noGrp="1"/>
          </p:cNvSpPr>
          <p:nvPr>
            <p:ph type="sldNum" sz="quarter" idx="12"/>
          </p:nvPr>
        </p:nvSpPr>
        <p:spPr/>
        <p:txBody>
          <a:bodyPr/>
          <a:lstStyle/>
          <a:p>
            <a:fld id="{8C987810-C33F-0147-A82A-1F506A35EEBE}" type="slidenum">
              <a:rPr lang="en-US" smtClean="0"/>
              <a:t>1</a:t>
            </a:fld>
            <a:endParaRPr lang="en-US"/>
          </a:p>
        </p:txBody>
      </p:sp>
    </p:spTree>
    <p:extLst>
      <p:ext uri="{BB962C8B-B14F-4D97-AF65-F5344CB8AC3E}">
        <p14:creationId xmlns:p14="http://schemas.microsoft.com/office/powerpoint/2010/main" val="2155856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FCDF3E38-F4BB-4393-ACC5-5079F4E95093}"/>
              </a:ext>
            </a:extLst>
          </p:cNvPr>
          <p:cNvGraphicFramePr>
            <a:graphicFrameLocks noGrp="1"/>
          </p:cNvGraphicFramePr>
          <p:nvPr>
            <p:extLst>
              <p:ext uri="{D42A27DB-BD31-4B8C-83A1-F6EECF244321}">
                <p14:modId xmlns:p14="http://schemas.microsoft.com/office/powerpoint/2010/main" val="2048786896"/>
              </p:ext>
            </p:extLst>
          </p:nvPr>
        </p:nvGraphicFramePr>
        <p:xfrm>
          <a:off x="621104" y="755803"/>
          <a:ext cx="10406550" cy="5435362"/>
        </p:xfrm>
        <a:graphic>
          <a:graphicData uri="http://schemas.openxmlformats.org/drawingml/2006/table">
            <a:tbl>
              <a:tblPr firstRow="1" bandRow="1">
                <a:tableStyleId>{D7AC3CCA-C797-4891-BE02-D94E43425B78}</a:tableStyleId>
              </a:tblPr>
              <a:tblGrid>
                <a:gridCol w="2081310">
                  <a:extLst>
                    <a:ext uri="{9D8B030D-6E8A-4147-A177-3AD203B41FA5}">
                      <a16:colId xmlns:a16="http://schemas.microsoft.com/office/drawing/2014/main" val="2330980820"/>
                    </a:ext>
                  </a:extLst>
                </a:gridCol>
                <a:gridCol w="2081310">
                  <a:extLst>
                    <a:ext uri="{9D8B030D-6E8A-4147-A177-3AD203B41FA5}">
                      <a16:colId xmlns:a16="http://schemas.microsoft.com/office/drawing/2014/main" val="3889591444"/>
                    </a:ext>
                  </a:extLst>
                </a:gridCol>
                <a:gridCol w="2081310">
                  <a:extLst>
                    <a:ext uri="{9D8B030D-6E8A-4147-A177-3AD203B41FA5}">
                      <a16:colId xmlns:a16="http://schemas.microsoft.com/office/drawing/2014/main" val="4229553473"/>
                    </a:ext>
                  </a:extLst>
                </a:gridCol>
                <a:gridCol w="2081310">
                  <a:extLst>
                    <a:ext uri="{9D8B030D-6E8A-4147-A177-3AD203B41FA5}">
                      <a16:colId xmlns:a16="http://schemas.microsoft.com/office/drawing/2014/main" val="4217371386"/>
                    </a:ext>
                  </a:extLst>
                </a:gridCol>
                <a:gridCol w="2081310">
                  <a:extLst>
                    <a:ext uri="{9D8B030D-6E8A-4147-A177-3AD203B41FA5}">
                      <a16:colId xmlns:a16="http://schemas.microsoft.com/office/drawing/2014/main" val="19394800"/>
                    </a:ext>
                  </a:extLst>
                </a:gridCol>
              </a:tblGrid>
              <a:tr h="1947336">
                <a:tc>
                  <a:txBody>
                    <a:bodyPr/>
                    <a:lstStyle/>
                    <a:p>
                      <a:pPr algn="ctr"/>
                      <a:r>
                        <a:rPr lang="en-US" dirty="0"/>
                        <a:t>Qubit</a:t>
                      </a:r>
                    </a:p>
                  </a:txBody>
                  <a:tcPr>
                    <a:solidFill>
                      <a:schemeClr val="bg1"/>
                    </a:solidFill>
                  </a:tcPr>
                </a:tc>
                <a:tc>
                  <a:txBody>
                    <a:bodyPr/>
                    <a:lstStyle/>
                    <a:p>
                      <a:pPr algn="ctr"/>
                      <a:r>
                        <a:rPr lang="en-US" dirty="0"/>
                        <a:t>Superconducting Qubits</a:t>
                      </a:r>
                    </a:p>
                  </a:txBody>
                  <a:tcPr>
                    <a:solidFill>
                      <a:schemeClr val="bg1"/>
                    </a:solidFill>
                  </a:tcPr>
                </a:tc>
                <a:tc>
                  <a:txBody>
                    <a:bodyPr/>
                    <a:lstStyle/>
                    <a:p>
                      <a:pPr algn="ctr"/>
                      <a:r>
                        <a:rPr lang="en-US" dirty="0">
                          <a:solidFill>
                            <a:srgbClr val="FF0000"/>
                          </a:solidFill>
                        </a:rPr>
                        <a:t>Silicon Spin Qubits</a:t>
                      </a:r>
                    </a:p>
                  </a:txBody>
                  <a:tcPr>
                    <a:solidFill>
                      <a:schemeClr val="bg1"/>
                    </a:solidFill>
                  </a:tcPr>
                </a:tc>
                <a:tc>
                  <a:txBody>
                    <a:bodyPr/>
                    <a:lstStyle/>
                    <a:p>
                      <a:pPr algn="ctr"/>
                      <a:r>
                        <a:rPr lang="en-US" dirty="0"/>
                        <a:t>Ions/Atoms</a:t>
                      </a:r>
                    </a:p>
                  </a:txBody>
                  <a:tcPr>
                    <a:solidFill>
                      <a:schemeClr val="bg1"/>
                    </a:solidFill>
                  </a:tcPr>
                </a:tc>
                <a:tc>
                  <a:txBody>
                    <a:bodyPr/>
                    <a:lstStyle/>
                    <a:p>
                      <a:pPr algn="ctr"/>
                      <a:r>
                        <a:rPr lang="en-US" dirty="0"/>
                        <a:t>Photons </a:t>
                      </a:r>
                    </a:p>
                  </a:txBody>
                  <a:tcPr>
                    <a:solidFill>
                      <a:schemeClr val="bg1"/>
                    </a:solidFill>
                  </a:tcPr>
                </a:tc>
                <a:extLst>
                  <a:ext uri="{0D108BD9-81ED-4DB2-BD59-A6C34878D82A}">
                    <a16:rowId xmlns:a16="http://schemas.microsoft.com/office/drawing/2014/main" val="2542746618"/>
                  </a:ext>
                </a:extLst>
              </a:tr>
              <a:tr h="692453">
                <a:tc>
                  <a:txBody>
                    <a:bodyPr/>
                    <a:lstStyle/>
                    <a:p>
                      <a:r>
                        <a:rPr lang="en-US" dirty="0"/>
                        <a:t>Number Qubits Demonstrated</a:t>
                      </a:r>
                    </a:p>
                  </a:txBody>
                  <a:tcPr>
                    <a:solidFill>
                      <a:schemeClr val="bg1"/>
                    </a:solidFill>
                  </a:tcPr>
                </a:tc>
                <a:tc>
                  <a:txBody>
                    <a:bodyPr/>
                    <a:lstStyle/>
                    <a:p>
                      <a:r>
                        <a:rPr lang="en-US" dirty="0"/>
                        <a:t>72 (Bristlecone)</a:t>
                      </a:r>
                    </a:p>
                    <a:p>
                      <a:r>
                        <a:rPr lang="en-US" dirty="0"/>
                        <a:t>53 (Sycamore)</a:t>
                      </a:r>
                    </a:p>
                    <a:p>
                      <a:r>
                        <a:rPr lang="en-US" dirty="0"/>
                        <a:t>50 IBM</a:t>
                      </a:r>
                    </a:p>
                  </a:txBody>
                  <a:tcPr>
                    <a:solidFill>
                      <a:schemeClr val="bg1"/>
                    </a:solidFill>
                  </a:tcPr>
                </a:tc>
                <a:tc>
                  <a:txBody>
                    <a:bodyPr/>
                    <a:lstStyle/>
                    <a:p>
                      <a:r>
                        <a:rPr lang="en-US" dirty="0">
                          <a:solidFill>
                            <a:srgbClr val="FF0000"/>
                          </a:solidFill>
                        </a:rPr>
                        <a:t>4</a:t>
                      </a:r>
                    </a:p>
                  </a:txBody>
                  <a:tcPr>
                    <a:solidFill>
                      <a:schemeClr val="bg1"/>
                    </a:solidFill>
                  </a:tcPr>
                </a:tc>
                <a:tc>
                  <a:txBody>
                    <a:bodyPr/>
                    <a:lstStyle/>
                    <a:p>
                      <a:r>
                        <a:rPr lang="en-US" dirty="0"/>
                        <a:t>32</a:t>
                      </a:r>
                    </a:p>
                  </a:txBody>
                  <a:tcPr>
                    <a:solidFill>
                      <a:schemeClr val="bg1"/>
                    </a:solidFill>
                  </a:tcPr>
                </a:tc>
                <a:tc>
                  <a:txBody>
                    <a:bodyPr/>
                    <a:lstStyle/>
                    <a:p>
                      <a:r>
                        <a:rPr lang="en-US" dirty="0"/>
                        <a:t>~70   </a:t>
                      </a:r>
                    </a:p>
                  </a:txBody>
                  <a:tcPr>
                    <a:solidFill>
                      <a:schemeClr val="bg1"/>
                    </a:solidFill>
                  </a:tcPr>
                </a:tc>
                <a:extLst>
                  <a:ext uri="{0D108BD9-81ED-4DB2-BD59-A6C34878D82A}">
                    <a16:rowId xmlns:a16="http://schemas.microsoft.com/office/drawing/2014/main" val="3068303924"/>
                  </a:ext>
                </a:extLst>
              </a:tr>
              <a:tr h="692453">
                <a:tc>
                  <a:txBody>
                    <a:bodyPr/>
                    <a:lstStyle/>
                    <a:p>
                      <a:r>
                        <a:rPr lang="en-US" dirty="0"/>
                        <a:t>Gate Fidelities (2 QB)</a:t>
                      </a:r>
                    </a:p>
                  </a:txBody>
                  <a:tcPr>
                    <a:solidFill>
                      <a:schemeClr val="bg1"/>
                    </a:solidFill>
                  </a:tcPr>
                </a:tc>
                <a:tc>
                  <a:txBody>
                    <a:bodyPr/>
                    <a:lstStyle/>
                    <a:p>
                      <a:r>
                        <a:rPr lang="en-US" dirty="0"/>
                        <a:t>99.9% </a:t>
                      </a:r>
                    </a:p>
                  </a:txBody>
                  <a:tcPr>
                    <a:solidFill>
                      <a:schemeClr val="bg1"/>
                    </a:solidFill>
                  </a:tcPr>
                </a:tc>
                <a:tc>
                  <a:txBody>
                    <a:bodyPr/>
                    <a:lstStyle/>
                    <a:p>
                      <a:r>
                        <a:rPr lang="en-US" dirty="0">
                          <a:solidFill>
                            <a:srgbClr val="FF0000"/>
                          </a:solidFill>
                        </a:rPr>
                        <a:t>&gt;99.5% </a:t>
                      </a:r>
                    </a:p>
                  </a:txBody>
                  <a:tcPr>
                    <a:solidFill>
                      <a:schemeClr val="bg1"/>
                    </a:solidFill>
                  </a:tcPr>
                </a:tc>
                <a:tc>
                  <a:txBody>
                    <a:bodyPr/>
                    <a:lstStyle/>
                    <a:p>
                      <a:r>
                        <a:rPr lang="en-US" dirty="0"/>
                        <a:t>&gt;99.9%</a:t>
                      </a:r>
                    </a:p>
                  </a:txBody>
                  <a:tcPr>
                    <a:solidFill>
                      <a:schemeClr val="bg1"/>
                    </a:solidFill>
                  </a:tcPr>
                </a:tc>
                <a:tc>
                  <a:txBody>
                    <a:bodyPr/>
                    <a:lstStyle/>
                    <a:p>
                      <a:r>
                        <a:rPr lang="en-US" dirty="0"/>
                        <a:t>&gt;99.5</a:t>
                      </a:r>
                    </a:p>
                  </a:txBody>
                  <a:tcPr>
                    <a:solidFill>
                      <a:schemeClr val="bg1"/>
                    </a:solidFill>
                  </a:tcPr>
                </a:tc>
                <a:extLst>
                  <a:ext uri="{0D108BD9-81ED-4DB2-BD59-A6C34878D82A}">
                    <a16:rowId xmlns:a16="http://schemas.microsoft.com/office/drawing/2014/main" val="3828672001"/>
                  </a:ext>
                </a:extLst>
              </a:tr>
              <a:tr h="692453">
                <a:tc>
                  <a:txBody>
                    <a:bodyPr/>
                    <a:lstStyle/>
                    <a:p>
                      <a:r>
                        <a:rPr lang="en-US" dirty="0"/>
                        <a:t>One qubit gate fidelity</a:t>
                      </a:r>
                    </a:p>
                  </a:txBody>
                  <a:tcPr>
                    <a:solidFill>
                      <a:schemeClr val="bg1"/>
                    </a:solidFill>
                  </a:tcPr>
                </a:tc>
                <a:tc>
                  <a:txBody>
                    <a:bodyPr/>
                    <a:lstStyle/>
                    <a:p>
                      <a:r>
                        <a:rPr lang="en-US" dirty="0"/>
                        <a:t>99.95%</a:t>
                      </a:r>
                    </a:p>
                  </a:txBody>
                  <a:tcPr>
                    <a:solidFill>
                      <a:schemeClr val="bg1"/>
                    </a:solidFill>
                  </a:tcPr>
                </a:tc>
                <a:tc>
                  <a:txBody>
                    <a:bodyPr/>
                    <a:lstStyle/>
                    <a:p>
                      <a:r>
                        <a:rPr lang="en-US" dirty="0">
                          <a:solidFill>
                            <a:srgbClr val="FF0000"/>
                          </a:solidFill>
                        </a:rPr>
                        <a:t>&gt;99.95%</a:t>
                      </a:r>
                    </a:p>
                  </a:txBody>
                  <a:tcPr>
                    <a:solidFill>
                      <a:schemeClr val="bg1"/>
                    </a:solidFill>
                  </a:tcPr>
                </a:tc>
                <a:tc>
                  <a:txBody>
                    <a:bodyPr/>
                    <a:lstStyle/>
                    <a:p>
                      <a:r>
                        <a:rPr lang="en-US" dirty="0"/>
                        <a:t>&gt;99.99%</a:t>
                      </a:r>
                    </a:p>
                  </a:txBody>
                  <a:tcPr>
                    <a:solidFill>
                      <a:schemeClr val="bg1"/>
                    </a:solidFill>
                  </a:tcPr>
                </a:tc>
                <a:tc>
                  <a:txBody>
                    <a:bodyPr/>
                    <a:lstStyle/>
                    <a:p>
                      <a:r>
                        <a:rPr lang="en-US" dirty="0"/>
                        <a:t>&gt;99.5 </a:t>
                      </a:r>
                    </a:p>
                  </a:txBody>
                  <a:tcPr>
                    <a:solidFill>
                      <a:schemeClr val="bg1"/>
                    </a:solidFill>
                  </a:tcPr>
                </a:tc>
                <a:extLst>
                  <a:ext uri="{0D108BD9-81ED-4DB2-BD59-A6C34878D82A}">
                    <a16:rowId xmlns:a16="http://schemas.microsoft.com/office/drawing/2014/main" val="1422603301"/>
                  </a:ext>
                </a:extLst>
              </a:tr>
              <a:tr h="692453">
                <a:tc>
                  <a:txBody>
                    <a:bodyPr/>
                    <a:lstStyle/>
                    <a:p>
                      <a:r>
                        <a:rPr lang="en-US" dirty="0"/>
                        <a:t>Challenges in qubit scalability </a:t>
                      </a:r>
                    </a:p>
                  </a:txBody>
                  <a:tcPr>
                    <a:solidFill>
                      <a:schemeClr val="bg1"/>
                    </a:solidFill>
                  </a:tcPr>
                </a:tc>
                <a:tc>
                  <a:txBody>
                    <a:bodyPr/>
                    <a:lstStyle/>
                    <a:p>
                      <a:r>
                        <a:rPr lang="en-US" dirty="0"/>
                        <a:t>Qubit crosstalk dominates, decoherence, too big   </a:t>
                      </a:r>
                    </a:p>
                  </a:txBody>
                  <a:tcPr>
                    <a:solidFill>
                      <a:schemeClr val="bg1"/>
                    </a:solidFill>
                  </a:tcPr>
                </a:tc>
                <a:tc>
                  <a:txBody>
                    <a:bodyPr/>
                    <a:lstStyle/>
                    <a:p>
                      <a:r>
                        <a:rPr lang="en-US" dirty="0">
                          <a:solidFill>
                            <a:srgbClr val="FF0000"/>
                          </a:solidFill>
                        </a:rPr>
                        <a:t>Low 2-qubit fidelities, too many wires , too cold </a:t>
                      </a:r>
                    </a:p>
                  </a:txBody>
                  <a:tcPr>
                    <a:solidFill>
                      <a:schemeClr val="bg1"/>
                    </a:solidFill>
                  </a:tcPr>
                </a:tc>
                <a:tc>
                  <a:txBody>
                    <a:bodyPr/>
                    <a:lstStyle/>
                    <a:p>
                      <a:r>
                        <a:rPr lang="en-US" dirty="0"/>
                        <a:t>Bulky vacuum systems, soft potential ( weak interaction) </a:t>
                      </a:r>
                    </a:p>
                  </a:txBody>
                  <a:tcPr>
                    <a:solidFill>
                      <a:schemeClr val="bg1"/>
                    </a:solidFill>
                  </a:tcPr>
                </a:tc>
                <a:tc>
                  <a:txBody>
                    <a:bodyPr/>
                    <a:lstStyle/>
                    <a:p>
                      <a:r>
                        <a:rPr lang="en-US" dirty="0"/>
                        <a:t>Cannot reliably produce photons, difficult to mediate interaction </a:t>
                      </a:r>
                    </a:p>
                  </a:txBody>
                  <a:tcPr>
                    <a:solidFill>
                      <a:schemeClr val="bg1"/>
                    </a:solidFill>
                  </a:tcPr>
                </a:tc>
                <a:extLst>
                  <a:ext uri="{0D108BD9-81ED-4DB2-BD59-A6C34878D82A}">
                    <a16:rowId xmlns:a16="http://schemas.microsoft.com/office/drawing/2014/main" val="3139428792"/>
                  </a:ext>
                </a:extLst>
              </a:tr>
            </a:tbl>
          </a:graphicData>
        </a:graphic>
      </p:graphicFrame>
      <p:pic>
        <p:nvPicPr>
          <p:cNvPr id="10" name="Picture 9">
            <a:extLst>
              <a:ext uri="{FF2B5EF4-FFF2-40B4-BE49-F238E27FC236}">
                <a16:creationId xmlns:a16="http://schemas.microsoft.com/office/drawing/2014/main" id="{6CA2BBF1-975C-42B4-A980-908B6F27A020}"/>
              </a:ext>
            </a:extLst>
          </p:cNvPr>
          <p:cNvPicPr>
            <a:picLocks noChangeAspect="1"/>
          </p:cNvPicPr>
          <p:nvPr/>
        </p:nvPicPr>
        <p:blipFill>
          <a:blip r:embed="rId3"/>
          <a:stretch>
            <a:fillRect/>
          </a:stretch>
        </p:blipFill>
        <p:spPr>
          <a:xfrm>
            <a:off x="3072670" y="1125668"/>
            <a:ext cx="1307105" cy="1296920"/>
          </a:xfrm>
          <a:prstGeom prst="rect">
            <a:avLst/>
          </a:prstGeom>
        </p:spPr>
      </p:pic>
      <p:pic>
        <p:nvPicPr>
          <p:cNvPr id="11" name="Picture 10">
            <a:extLst>
              <a:ext uri="{FF2B5EF4-FFF2-40B4-BE49-F238E27FC236}">
                <a16:creationId xmlns:a16="http://schemas.microsoft.com/office/drawing/2014/main" id="{9A0BBC64-5F38-4771-82DF-2AF41AD5A0F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978031" y="1360137"/>
            <a:ext cx="1701912" cy="1062451"/>
          </a:xfrm>
          <a:prstGeom prst="rect">
            <a:avLst/>
          </a:prstGeom>
        </p:spPr>
      </p:pic>
      <p:pic>
        <p:nvPicPr>
          <p:cNvPr id="12" name="Picture 11">
            <a:extLst>
              <a:ext uri="{FF2B5EF4-FFF2-40B4-BE49-F238E27FC236}">
                <a16:creationId xmlns:a16="http://schemas.microsoft.com/office/drawing/2014/main" id="{4D92D025-BFA3-4B60-9D82-9F9BAE292FD9}"/>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175691" y="1360137"/>
            <a:ext cx="1307105" cy="1116331"/>
          </a:xfrm>
          <a:prstGeom prst="rect">
            <a:avLst/>
          </a:prstGeom>
        </p:spPr>
      </p:pic>
      <p:sp>
        <p:nvSpPr>
          <p:cNvPr id="15" name="TextBox 14">
            <a:extLst>
              <a:ext uri="{FF2B5EF4-FFF2-40B4-BE49-F238E27FC236}">
                <a16:creationId xmlns:a16="http://schemas.microsoft.com/office/drawing/2014/main" id="{E54888F5-A065-4C39-B8DF-A421E6E32999}"/>
              </a:ext>
            </a:extLst>
          </p:cNvPr>
          <p:cNvSpPr txBox="1"/>
          <p:nvPr/>
        </p:nvSpPr>
        <p:spPr>
          <a:xfrm>
            <a:off x="846665" y="6345259"/>
            <a:ext cx="9906000" cy="369332"/>
          </a:xfrm>
          <a:prstGeom prst="rect">
            <a:avLst/>
          </a:prstGeom>
          <a:noFill/>
        </p:spPr>
        <p:txBody>
          <a:bodyPr wrap="square" rtlCol="0">
            <a:spAutoFit/>
          </a:bodyPr>
          <a:lstStyle/>
          <a:p>
            <a:r>
              <a:rPr lang="en-US" dirty="0"/>
              <a:t>Images from: Martinis Group/Google, </a:t>
            </a:r>
            <a:r>
              <a:rPr lang="en-US" dirty="0" err="1"/>
              <a:t>IonQ</a:t>
            </a:r>
            <a:r>
              <a:rPr lang="en-US" dirty="0"/>
              <a:t>,  </a:t>
            </a:r>
            <a:r>
              <a:rPr lang="en-US" dirty="0" err="1"/>
              <a:t>PsiQuantum</a:t>
            </a:r>
            <a:r>
              <a:rPr lang="en-US" dirty="0"/>
              <a:t> </a:t>
            </a:r>
          </a:p>
        </p:txBody>
      </p:sp>
      <p:sp>
        <p:nvSpPr>
          <p:cNvPr id="8" name="Title 1">
            <a:extLst>
              <a:ext uri="{FF2B5EF4-FFF2-40B4-BE49-F238E27FC236}">
                <a16:creationId xmlns:a16="http://schemas.microsoft.com/office/drawing/2014/main" id="{0931B788-6EFB-CE47-8364-61313951A8A7}"/>
              </a:ext>
            </a:extLst>
          </p:cNvPr>
          <p:cNvSpPr>
            <a:spLocks noGrp="1"/>
          </p:cNvSpPr>
          <p:nvPr>
            <p:ph type="title"/>
          </p:nvPr>
        </p:nvSpPr>
        <p:spPr>
          <a:xfrm>
            <a:off x="-1" y="-318266"/>
            <a:ext cx="14061989" cy="1325563"/>
          </a:xfrm>
        </p:spPr>
        <p:txBody>
          <a:bodyPr>
            <a:normAutofit/>
          </a:bodyPr>
          <a:lstStyle/>
          <a:p>
            <a:r>
              <a:rPr lang="en-US" sz="3600" dirty="0">
                <a:latin typeface="Times New Roman" panose="02020603050405020304" pitchFamily="18" charset="0"/>
                <a:cs typeface="Times New Roman" panose="02020603050405020304" pitchFamily="18" charset="0"/>
              </a:rPr>
              <a:t>A zoo of quantum computing architectures </a:t>
            </a:r>
          </a:p>
        </p:txBody>
      </p:sp>
      <p:pic>
        <p:nvPicPr>
          <p:cNvPr id="1026" name="Picture 2" descr="Quantum and Linear-Optical Computation">
            <a:extLst>
              <a:ext uri="{FF2B5EF4-FFF2-40B4-BE49-F238E27FC236}">
                <a16:creationId xmlns:a16="http://schemas.microsoft.com/office/drawing/2014/main" id="{DA964CB3-2784-614E-A0A4-98E4A2ACCC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3793" y="1125668"/>
            <a:ext cx="1307105" cy="146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177860"/>
      </p:ext>
    </p:extLst>
  </p:cSld>
  <p:clrMapOvr>
    <a:masterClrMapping/>
  </p:clrMapOvr>
  <mc:AlternateContent xmlns:mc="http://schemas.openxmlformats.org/markup-compatibility/2006" xmlns:p14="http://schemas.microsoft.com/office/powerpoint/2010/main">
    <mc:Choice Requires="p14">
      <p:transition spd="slow" p14:dur="2000" advTm="195442"/>
    </mc:Choice>
    <mc:Fallback xmlns="">
      <p:transition spd="slow" advTm="19544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F890B3-D1D8-DF46-9E88-43EF6B61472D}"/>
              </a:ext>
            </a:extLst>
          </p:cNvPr>
          <p:cNvSpPr>
            <a:spLocks noGrp="1"/>
          </p:cNvSpPr>
          <p:nvPr>
            <p:ph type="sldNum" sz="quarter" idx="12"/>
          </p:nvPr>
        </p:nvSpPr>
        <p:spPr/>
        <p:txBody>
          <a:bodyPr/>
          <a:lstStyle/>
          <a:p>
            <a:fld id="{8C987810-C33F-0147-A82A-1F506A35EEBE}" type="slidenum">
              <a:rPr lang="en-US" smtClean="0"/>
              <a:t>11</a:t>
            </a:fld>
            <a:endParaRPr lang="en-US"/>
          </a:p>
        </p:txBody>
      </p:sp>
      <p:sp>
        <p:nvSpPr>
          <p:cNvPr id="3" name="Title 1">
            <a:extLst>
              <a:ext uri="{FF2B5EF4-FFF2-40B4-BE49-F238E27FC236}">
                <a16:creationId xmlns:a16="http://schemas.microsoft.com/office/drawing/2014/main" id="{321CCC65-5D68-3446-9BE0-726516B6CB5B}"/>
              </a:ext>
            </a:extLst>
          </p:cNvPr>
          <p:cNvSpPr txBox="1">
            <a:spLocks/>
          </p:cNvSpPr>
          <p:nvPr/>
        </p:nvSpPr>
        <p:spPr>
          <a:xfrm>
            <a:off x="144378"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Towards an intermediate scale silicon quantum computer </a:t>
            </a:r>
          </a:p>
        </p:txBody>
      </p:sp>
      <p:graphicFrame>
        <p:nvGraphicFramePr>
          <p:cNvPr id="79" name="Table 4">
            <a:extLst>
              <a:ext uri="{FF2B5EF4-FFF2-40B4-BE49-F238E27FC236}">
                <a16:creationId xmlns:a16="http://schemas.microsoft.com/office/drawing/2014/main" id="{1017426E-C282-0E4E-B899-43990080E6D7}"/>
              </a:ext>
            </a:extLst>
          </p:cNvPr>
          <p:cNvGraphicFramePr>
            <a:graphicFrameLocks noGrp="1"/>
          </p:cNvGraphicFramePr>
          <p:nvPr>
            <p:extLst>
              <p:ext uri="{D42A27DB-BD31-4B8C-83A1-F6EECF244321}">
                <p14:modId xmlns:p14="http://schemas.microsoft.com/office/powerpoint/2010/main" val="4087900403"/>
              </p:ext>
            </p:extLst>
          </p:nvPr>
        </p:nvGraphicFramePr>
        <p:xfrm>
          <a:off x="618056" y="558513"/>
          <a:ext cx="10735744" cy="6025167"/>
        </p:xfrm>
        <a:graphic>
          <a:graphicData uri="http://schemas.openxmlformats.org/drawingml/2006/table">
            <a:tbl>
              <a:tblPr firstRow="1" bandRow="1">
                <a:tableStyleId>{D7AC3CCA-C797-4891-BE02-D94E43425B78}</a:tableStyleId>
              </a:tblPr>
              <a:tblGrid>
                <a:gridCol w="5367872">
                  <a:extLst>
                    <a:ext uri="{9D8B030D-6E8A-4147-A177-3AD203B41FA5}">
                      <a16:colId xmlns:a16="http://schemas.microsoft.com/office/drawing/2014/main" val="2330980820"/>
                    </a:ext>
                  </a:extLst>
                </a:gridCol>
                <a:gridCol w="5367872">
                  <a:extLst>
                    <a:ext uri="{9D8B030D-6E8A-4147-A177-3AD203B41FA5}">
                      <a16:colId xmlns:a16="http://schemas.microsoft.com/office/drawing/2014/main" val="3889591444"/>
                    </a:ext>
                  </a:extLst>
                </a:gridCol>
              </a:tblGrid>
              <a:tr h="842159">
                <a:tc>
                  <a:txBody>
                    <a:bodyPr/>
                    <a:lstStyle/>
                    <a:p>
                      <a:pPr algn="ctr"/>
                      <a:r>
                        <a:rPr lang="en-US" sz="3200" dirty="0">
                          <a:solidFill>
                            <a:srgbClr val="FF0000"/>
                          </a:solidFill>
                          <a:latin typeface="Times New Roman" panose="02020603050405020304" pitchFamily="18" charset="0"/>
                          <a:cs typeface="Times New Roman" panose="02020603050405020304" pitchFamily="18" charset="0"/>
                        </a:rPr>
                        <a:t>Challenges </a:t>
                      </a:r>
                    </a:p>
                  </a:txBody>
                  <a:tcPr>
                    <a:solidFill>
                      <a:schemeClr val="bg1"/>
                    </a:solidFill>
                  </a:tcPr>
                </a:tc>
                <a:tc>
                  <a:txBody>
                    <a:bodyPr/>
                    <a:lstStyle/>
                    <a:p>
                      <a:pPr algn="ctr"/>
                      <a:r>
                        <a:rPr lang="en-US" sz="3200" dirty="0">
                          <a:solidFill>
                            <a:srgbClr val="00B050"/>
                          </a:solidFill>
                          <a:latin typeface="Times New Roman" panose="02020603050405020304" pitchFamily="18" charset="0"/>
                          <a:cs typeface="Times New Roman" panose="02020603050405020304" pitchFamily="18" charset="0"/>
                        </a:rPr>
                        <a:t>Proposed solution </a:t>
                      </a:r>
                      <a:r>
                        <a:rPr lang="en-US" sz="3200" dirty="0">
                          <a:latin typeface="Times New Roman" panose="02020603050405020304" pitchFamily="18" charset="0"/>
                          <a:cs typeface="Times New Roman" panose="02020603050405020304" pitchFamily="18" charset="0"/>
                        </a:rPr>
                        <a:t> </a:t>
                      </a:r>
                    </a:p>
                  </a:txBody>
                  <a:tcPr>
                    <a:solidFill>
                      <a:schemeClr val="bg1"/>
                    </a:solidFill>
                  </a:tcPr>
                </a:tc>
                <a:extLst>
                  <a:ext uri="{0D108BD9-81ED-4DB2-BD59-A6C34878D82A}">
                    <a16:rowId xmlns:a16="http://schemas.microsoft.com/office/drawing/2014/main" val="2542746618"/>
                  </a:ext>
                </a:extLst>
              </a:tr>
              <a:tr h="1674126">
                <a:tc>
                  <a:txBody>
                    <a:bodyPr/>
                    <a:lstStyle/>
                    <a:p>
                      <a:r>
                        <a:rPr lang="en-US" sz="2400" b="1" dirty="0">
                          <a:latin typeface="Times New Roman" panose="02020603050405020304" pitchFamily="18" charset="0"/>
                          <a:cs typeface="Times New Roman" panose="02020603050405020304" pitchFamily="18" charset="0"/>
                        </a:rPr>
                        <a:t>Low-connectivity  </a:t>
                      </a:r>
                      <a:endParaRPr lang="en-US" sz="2400" b="0" dirty="0">
                        <a:latin typeface="Times New Roman" panose="02020603050405020304" pitchFamily="18" charset="0"/>
                        <a:cs typeface="Times New Roman" panose="02020603050405020304" pitchFamily="18" charset="0"/>
                      </a:endParaRPr>
                    </a:p>
                    <a:p>
                      <a:pPr marL="342900" indent="-342900">
                        <a:buFontTx/>
                        <a:buChar char="-"/>
                      </a:pPr>
                      <a:r>
                        <a:rPr lang="en-US" sz="2400" b="0" dirty="0">
                          <a:latin typeface="Times New Roman" panose="02020603050405020304" pitchFamily="18" charset="0"/>
                          <a:cs typeface="Times New Roman" panose="02020603050405020304" pitchFamily="18" charset="0"/>
                        </a:rPr>
                        <a:t>Spins limited to nearest-neighbor interactions </a:t>
                      </a:r>
                    </a:p>
                    <a:p>
                      <a:pPr marL="342900" indent="-342900">
                        <a:buFontTx/>
                        <a:buChar char="-"/>
                      </a:pPr>
                      <a:r>
                        <a:rPr lang="en-US" sz="2400" b="0" dirty="0">
                          <a:latin typeface="Times New Roman" panose="02020603050405020304" pitchFamily="18" charset="0"/>
                          <a:cs typeface="Times New Roman" panose="02020603050405020304" pitchFamily="18" charset="0"/>
                        </a:rPr>
                        <a:t>Difficult to form large cluster states </a:t>
                      </a:r>
                      <a:endParaRPr lang="en-US" sz="2400" b="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2400" dirty="0">
                          <a:latin typeface="Times New Roman" panose="02020603050405020304" pitchFamily="18" charset="0"/>
                          <a:cs typeface="Times New Roman" panose="02020603050405020304" pitchFamily="18" charset="0"/>
                        </a:rPr>
                        <a:t>Quantum </a:t>
                      </a:r>
                    </a:p>
                    <a:p>
                      <a:r>
                        <a:rPr lang="en-US" sz="2400" dirty="0">
                          <a:latin typeface="Times New Roman" panose="02020603050405020304" pitchFamily="18" charset="0"/>
                          <a:cs typeface="Times New Roman" panose="02020603050405020304" pitchFamily="18" charset="0"/>
                        </a:rPr>
                        <a:t>random access</a:t>
                      </a:r>
                    </a:p>
                    <a:p>
                      <a:r>
                        <a:rPr lang="en-US" sz="2400" dirty="0">
                          <a:latin typeface="Times New Roman" panose="02020603050405020304" pitchFamily="18" charset="0"/>
                          <a:cs typeface="Times New Roman" panose="02020603050405020304" pitchFamily="18" charset="0"/>
                        </a:rPr>
                        <a:t>memory  </a:t>
                      </a:r>
                    </a:p>
                    <a:p>
                      <a:endParaRPr lang="en-US" dirty="0"/>
                    </a:p>
                  </a:txBody>
                  <a:tcPr>
                    <a:solidFill>
                      <a:schemeClr val="bg1"/>
                    </a:solidFill>
                  </a:tcPr>
                </a:tc>
                <a:extLst>
                  <a:ext uri="{0D108BD9-81ED-4DB2-BD59-A6C34878D82A}">
                    <a16:rowId xmlns:a16="http://schemas.microsoft.com/office/drawing/2014/main" val="3828672001"/>
                  </a:ext>
                </a:extLst>
              </a:tr>
              <a:tr h="1588642">
                <a:tc>
                  <a:txBody>
                    <a:bodyPr/>
                    <a:lstStyle/>
                    <a:p>
                      <a:r>
                        <a:rPr lang="en-US" sz="2400" b="1" dirty="0">
                          <a:latin typeface="Times New Roman" panose="02020603050405020304" pitchFamily="18" charset="0"/>
                          <a:cs typeface="Times New Roman" panose="02020603050405020304" pitchFamily="18" charset="0"/>
                        </a:rPr>
                        <a:t>Complexity  </a:t>
                      </a:r>
                    </a:p>
                    <a:p>
                      <a:pPr marL="342900" indent="-342900">
                        <a:buFontTx/>
                        <a:buChar char="-"/>
                      </a:pPr>
                      <a:r>
                        <a:rPr lang="en-US" sz="2400" b="0" dirty="0">
                          <a:latin typeface="Times New Roman" panose="02020603050405020304" pitchFamily="18" charset="0"/>
                          <a:cs typeface="Times New Roman" panose="02020603050405020304" pitchFamily="18" charset="0"/>
                        </a:rPr>
                        <a:t>Each qubit requires multiple wires connected to bond pads</a:t>
                      </a:r>
                    </a:p>
                    <a:p>
                      <a:pPr marL="342900" indent="-342900">
                        <a:buFontTx/>
                        <a:buChar char="-"/>
                      </a:pPr>
                      <a:r>
                        <a:rPr lang="en-US" sz="2400" b="0" dirty="0">
                          <a:latin typeface="Times New Roman" panose="02020603050405020304" pitchFamily="18" charset="0"/>
                          <a:cs typeface="Times New Roman" panose="02020603050405020304" pitchFamily="18" charset="0"/>
                        </a:rPr>
                        <a:t>Simultaneous voltage + MW control </a:t>
                      </a:r>
                    </a:p>
                  </a:txBody>
                  <a:tcPr>
                    <a:solidFill>
                      <a:schemeClr val="bg1"/>
                    </a:solidFill>
                  </a:tcPr>
                </a:tc>
                <a:tc>
                  <a:txBody>
                    <a:bodyPr/>
                    <a:lstStyle/>
                    <a:p>
                      <a:r>
                        <a:rPr lang="en-US" sz="2400" dirty="0">
                          <a:latin typeface="Times New Roman" panose="02020603050405020304" pitchFamily="18" charset="0"/>
                          <a:cs typeface="Times New Roman" panose="02020603050405020304" pitchFamily="18" charset="0"/>
                        </a:rPr>
                        <a:t>Overlapping gate </a:t>
                      </a:r>
                    </a:p>
                    <a:p>
                      <a:r>
                        <a:rPr lang="en-US" sz="2400" dirty="0">
                          <a:latin typeface="Times New Roman" panose="02020603050405020304" pitchFamily="18" charset="0"/>
                          <a:cs typeface="Times New Roman" panose="02020603050405020304" pitchFamily="18" charset="0"/>
                        </a:rPr>
                        <a:t>architecture </a:t>
                      </a:r>
                      <a:r>
                        <a:rPr lang="en-US" sz="2400" dirty="0">
                          <a:latin typeface="Times New Roman" panose="02020603050405020304" pitchFamily="18" charset="0"/>
                          <a:cs typeface="Times New Roman" panose="02020603050405020304" pitchFamily="18" charset="0"/>
                          <a:sym typeface="Wingdings" pitchFamily="2" charset="2"/>
                        </a:rPr>
                        <a:t> </a:t>
                      </a:r>
                    </a:p>
                    <a:p>
                      <a:r>
                        <a:rPr lang="en-US" sz="2400" dirty="0">
                          <a:latin typeface="Times New Roman" panose="02020603050405020304" pitchFamily="18" charset="0"/>
                          <a:cs typeface="Times New Roman" panose="02020603050405020304" pitchFamily="18" charset="0"/>
                          <a:sym typeface="Wingdings" pitchFamily="2" charset="2"/>
                        </a:rPr>
                        <a:t>all qubits share same </a:t>
                      </a:r>
                    </a:p>
                    <a:p>
                      <a:r>
                        <a:rPr lang="en-US" sz="2400" dirty="0">
                          <a:latin typeface="Times New Roman" panose="02020603050405020304" pitchFamily="18" charset="0"/>
                          <a:cs typeface="Times New Roman" panose="02020603050405020304" pitchFamily="18" charset="0"/>
                          <a:sym typeface="Wingdings" pitchFamily="2" charset="2"/>
                        </a:rPr>
                        <a:t>barrier voltage</a:t>
                      </a:r>
                      <a:endParaRPr lang="en-US" sz="24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22603301"/>
                  </a:ext>
                </a:extLst>
              </a:tr>
              <a:tr h="15886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latin typeface="Times New Roman" panose="02020603050405020304" pitchFamily="18" charset="0"/>
                          <a:cs typeface="Times New Roman" panose="02020603050405020304" pitchFamily="18" charset="0"/>
                        </a:rPr>
                        <a:t>Qubit infidelity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rPr>
                        <a:t>-Decoherence induced </a:t>
                      </a:r>
                      <a:r>
                        <a:rPr lang="en-US" sz="2400" b="0" dirty="0">
                          <a:latin typeface="Times New Roman" panose="02020603050405020304" pitchFamily="18" charset="0"/>
                          <a:cs typeface="Times New Roman" panose="02020603050405020304" pitchFamily="18" charset="0"/>
                          <a:sym typeface="Wingdings" pitchFamily="2" charset="2"/>
                        </a:rPr>
                        <a:t> spin-spin interactions lead to information loss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latin typeface="Times New Roman" panose="02020603050405020304" pitchFamily="18" charset="0"/>
                          <a:cs typeface="Times New Roman" panose="02020603050405020304" pitchFamily="18" charset="0"/>
                          <a:sym typeface="Wingdings" pitchFamily="2" charset="2"/>
                        </a:rPr>
                        <a:t>- Noise induced  charge noise leading to fluctuations in exchange interactions</a:t>
                      </a:r>
                      <a:endParaRPr lang="en-US" dirty="0"/>
                    </a:p>
                  </a:txBody>
                  <a:tcPr>
                    <a:solidFill>
                      <a:schemeClr val="bg1"/>
                    </a:solidFill>
                  </a:tcPr>
                </a:tc>
                <a:tc>
                  <a:txBody>
                    <a:bodyPr/>
                    <a:lstStyle/>
                    <a:p>
                      <a:r>
                        <a:rPr lang="en-US" sz="2400" dirty="0"/>
                        <a:t>Pulse engineering for</a:t>
                      </a:r>
                    </a:p>
                    <a:p>
                      <a:r>
                        <a:rPr lang="en-US" sz="2400" dirty="0"/>
                        <a:t>noise induced infidelity. </a:t>
                      </a:r>
                    </a:p>
                    <a:p>
                      <a:r>
                        <a:rPr lang="en-US" sz="2400" dirty="0"/>
                        <a:t>Res-Sqrt(SWAP) gates for</a:t>
                      </a:r>
                    </a:p>
                    <a:p>
                      <a:r>
                        <a:rPr lang="en-US" sz="2400" dirty="0"/>
                        <a:t>decoherence induced. </a:t>
                      </a:r>
                    </a:p>
                  </a:txBody>
                  <a:tcPr>
                    <a:solidFill>
                      <a:schemeClr val="bg1"/>
                    </a:solidFill>
                  </a:tcPr>
                </a:tc>
                <a:extLst>
                  <a:ext uri="{0D108BD9-81ED-4DB2-BD59-A6C34878D82A}">
                    <a16:rowId xmlns:a16="http://schemas.microsoft.com/office/drawing/2014/main" val="3139428792"/>
                  </a:ext>
                </a:extLst>
              </a:tr>
            </a:tbl>
          </a:graphicData>
        </a:graphic>
      </p:graphicFrame>
      <p:pic>
        <p:nvPicPr>
          <p:cNvPr id="81" name="Picture 80">
            <a:extLst>
              <a:ext uri="{FF2B5EF4-FFF2-40B4-BE49-F238E27FC236}">
                <a16:creationId xmlns:a16="http://schemas.microsoft.com/office/drawing/2014/main" id="{3CCDA655-0CB3-944A-8B02-9DDD824AC142}"/>
              </a:ext>
            </a:extLst>
          </p:cNvPr>
          <p:cNvPicPr/>
          <p:nvPr/>
        </p:nvPicPr>
        <p:blipFill rotWithShape="1">
          <a:blip r:embed="rId3" cstate="hqprint">
            <a:extLst>
              <a:ext uri="{28A0092B-C50C-407E-A947-70E740481C1C}">
                <a14:useLocalDpi xmlns:a14="http://schemas.microsoft.com/office/drawing/2010/main"/>
              </a:ext>
            </a:extLst>
          </a:blip>
          <a:srcRect l="55894" t="42102" r="11" b="18168"/>
          <a:stretch/>
        </p:blipFill>
        <p:spPr bwMode="auto">
          <a:xfrm>
            <a:off x="8610600" y="1454118"/>
            <a:ext cx="2462784" cy="1463040"/>
          </a:xfrm>
          <a:prstGeom prst="rect">
            <a:avLst/>
          </a:prstGeom>
          <a:ln>
            <a:noFill/>
          </a:ln>
          <a:extLst>
            <a:ext uri="{53640926-AAD7-44D8-BBD7-CCE9431645EC}">
              <a14:shadowObscured xmlns:a14="http://schemas.microsoft.com/office/drawing/2010/main"/>
            </a:ext>
          </a:extLst>
        </p:spPr>
      </p:pic>
      <p:pic>
        <p:nvPicPr>
          <p:cNvPr id="82" name="Picture 81">
            <a:extLst>
              <a:ext uri="{FF2B5EF4-FFF2-40B4-BE49-F238E27FC236}">
                <a16:creationId xmlns:a16="http://schemas.microsoft.com/office/drawing/2014/main" id="{4B0AA90C-9B9A-7349-A992-F8209F5A87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84232" y="3197143"/>
            <a:ext cx="1487400" cy="1487400"/>
          </a:xfrm>
          <a:prstGeom prst="rect">
            <a:avLst/>
          </a:prstGeom>
        </p:spPr>
      </p:pic>
      <p:pic>
        <p:nvPicPr>
          <p:cNvPr id="7" name="Picture 6">
            <a:extLst>
              <a:ext uri="{FF2B5EF4-FFF2-40B4-BE49-F238E27FC236}">
                <a16:creationId xmlns:a16="http://schemas.microsoft.com/office/drawing/2014/main" id="{9067ED4E-D8BA-EA4E-83C6-DB4E19A256DC}"/>
              </a:ext>
            </a:extLst>
          </p:cNvPr>
          <p:cNvPicPr>
            <a:picLocks noChangeAspect="1"/>
          </p:cNvPicPr>
          <p:nvPr/>
        </p:nvPicPr>
        <p:blipFill rotWithShape="1">
          <a:blip r:embed="rId5"/>
          <a:srcRect l="33757" t="71337" r="24704" b="2423"/>
          <a:stretch/>
        </p:blipFill>
        <p:spPr>
          <a:xfrm>
            <a:off x="9228842" y="4802030"/>
            <a:ext cx="1844542" cy="1325562"/>
          </a:xfrm>
          <a:prstGeom prst="rect">
            <a:avLst/>
          </a:prstGeom>
        </p:spPr>
      </p:pic>
    </p:spTree>
    <p:extLst>
      <p:ext uri="{BB962C8B-B14F-4D97-AF65-F5344CB8AC3E}">
        <p14:creationId xmlns:p14="http://schemas.microsoft.com/office/powerpoint/2010/main" val="3200811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A1B71-5133-2342-9D3D-86E967F3B3D1}"/>
              </a:ext>
            </a:extLst>
          </p:cNvPr>
          <p:cNvSpPr>
            <a:spLocks noGrp="1"/>
          </p:cNvSpPr>
          <p:nvPr>
            <p:ph type="sldNum" sz="quarter" idx="12"/>
          </p:nvPr>
        </p:nvSpPr>
        <p:spPr/>
        <p:txBody>
          <a:bodyPr/>
          <a:lstStyle/>
          <a:p>
            <a:fld id="{8C987810-C33F-0147-A82A-1F506A35EEBE}" type="slidenum">
              <a:rPr lang="en-US" smtClean="0"/>
              <a:t>12</a:t>
            </a:fld>
            <a:endParaRPr lang="en-US"/>
          </a:p>
        </p:txBody>
      </p:sp>
      <p:sp>
        <p:nvSpPr>
          <p:cNvPr id="3" name="Title 1">
            <a:extLst>
              <a:ext uri="{FF2B5EF4-FFF2-40B4-BE49-F238E27FC236}">
                <a16:creationId xmlns:a16="http://schemas.microsoft.com/office/drawing/2014/main" id="{604F5F16-A76D-EB4D-AC9D-4DCBC337A35A}"/>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Infidelity in silicon spin-qubit systems: decoherence + noise   </a:t>
            </a:r>
          </a:p>
        </p:txBody>
      </p:sp>
      <p:grpSp>
        <p:nvGrpSpPr>
          <p:cNvPr id="26" name="Group 25">
            <a:extLst>
              <a:ext uri="{FF2B5EF4-FFF2-40B4-BE49-F238E27FC236}">
                <a16:creationId xmlns:a16="http://schemas.microsoft.com/office/drawing/2014/main" id="{471AA18C-777D-034A-8E89-E62407DC57C2}"/>
              </a:ext>
            </a:extLst>
          </p:cNvPr>
          <p:cNvGrpSpPr/>
          <p:nvPr/>
        </p:nvGrpSpPr>
        <p:grpSpPr>
          <a:xfrm>
            <a:off x="243285" y="656796"/>
            <a:ext cx="4334924" cy="3766534"/>
            <a:chOff x="243285" y="656796"/>
            <a:chExt cx="4334924" cy="3766534"/>
          </a:xfrm>
        </p:grpSpPr>
        <p:sp>
          <p:nvSpPr>
            <p:cNvPr id="22" name="Rectangle 21">
              <a:extLst>
                <a:ext uri="{FF2B5EF4-FFF2-40B4-BE49-F238E27FC236}">
                  <a16:creationId xmlns:a16="http://schemas.microsoft.com/office/drawing/2014/main" id="{EC5DA73E-C104-434F-A0C5-4FCE7A99A47C}"/>
                </a:ext>
              </a:extLst>
            </p:cNvPr>
            <p:cNvSpPr/>
            <p:nvPr/>
          </p:nvSpPr>
          <p:spPr>
            <a:xfrm>
              <a:off x="922272" y="4053998"/>
              <a:ext cx="3655937" cy="369332"/>
            </a:xfrm>
            <a:prstGeom prst="rect">
              <a:avLst/>
            </a:prstGeom>
          </p:spPr>
          <p:txBody>
            <a:bodyPr wrap="none">
              <a:spAutoFit/>
            </a:bodyPr>
            <a:lstStyle/>
            <a:p>
              <a:r>
                <a:rPr lang="en-US" sz="1400" b="1" dirty="0"/>
                <a:t>Sigillito</a:t>
              </a:r>
              <a:r>
                <a:rPr lang="en-US" sz="1400" dirty="0"/>
                <a:t> </a:t>
              </a:r>
              <a:r>
                <a:rPr lang="en-US" sz="1400" i="1" dirty="0"/>
                <a:t>et al</a:t>
              </a:r>
              <a:r>
                <a:rPr lang="en-US" sz="1400" dirty="0"/>
                <a:t>., Phys. Rev. Appl. </a:t>
              </a:r>
              <a:r>
                <a:rPr lang="en-US" sz="1400" b="1" dirty="0"/>
                <a:t>6</a:t>
              </a:r>
              <a:r>
                <a:rPr lang="en-US" sz="1400" dirty="0"/>
                <a:t>, 061006 (2019</a:t>
              </a:r>
              <a:r>
                <a:rPr lang="en-US" dirty="0"/>
                <a:t>)</a:t>
              </a:r>
              <a:endParaRPr lang="nb-NO" dirty="0"/>
            </a:p>
          </p:txBody>
        </p:sp>
        <p:grpSp>
          <p:nvGrpSpPr>
            <p:cNvPr id="23" name="Group 22">
              <a:extLst>
                <a:ext uri="{FF2B5EF4-FFF2-40B4-BE49-F238E27FC236}">
                  <a16:creationId xmlns:a16="http://schemas.microsoft.com/office/drawing/2014/main" id="{AA068037-D859-D54B-8C9E-B015A317510D}"/>
                </a:ext>
              </a:extLst>
            </p:cNvPr>
            <p:cNvGrpSpPr/>
            <p:nvPr/>
          </p:nvGrpSpPr>
          <p:grpSpPr>
            <a:xfrm>
              <a:off x="243285" y="656796"/>
              <a:ext cx="4265907" cy="3480874"/>
              <a:chOff x="243285" y="656796"/>
              <a:chExt cx="4265907" cy="3480874"/>
            </a:xfrm>
          </p:grpSpPr>
          <p:grpSp>
            <p:nvGrpSpPr>
              <p:cNvPr id="5" name="Group 4">
                <a:extLst>
                  <a:ext uri="{FF2B5EF4-FFF2-40B4-BE49-F238E27FC236}">
                    <a16:creationId xmlns:a16="http://schemas.microsoft.com/office/drawing/2014/main" id="{0806C705-E699-D146-9990-133D75CFB77E}"/>
                  </a:ext>
                </a:extLst>
              </p:cNvPr>
              <p:cNvGrpSpPr/>
              <p:nvPr/>
            </p:nvGrpSpPr>
            <p:grpSpPr>
              <a:xfrm>
                <a:off x="575547" y="1207121"/>
                <a:ext cx="3933645" cy="2930549"/>
                <a:chOff x="7007662" y="1979141"/>
                <a:chExt cx="4647113" cy="2890775"/>
              </a:xfrm>
            </p:grpSpPr>
            <p:sp>
              <p:nvSpPr>
                <p:cNvPr id="6" name="object 98">
                  <a:extLst>
                    <a:ext uri="{FF2B5EF4-FFF2-40B4-BE49-F238E27FC236}">
                      <a16:creationId xmlns:a16="http://schemas.microsoft.com/office/drawing/2014/main" id="{6DE36DBA-C8CC-3A48-B9EB-5A605FAF0F81}"/>
                    </a:ext>
                  </a:extLst>
                </p:cNvPr>
                <p:cNvSpPr txBox="1"/>
                <p:nvPr/>
              </p:nvSpPr>
              <p:spPr>
                <a:xfrm>
                  <a:off x="7007662" y="2472835"/>
                  <a:ext cx="333426" cy="911858"/>
                </a:xfrm>
                <a:prstGeom prst="rect">
                  <a:avLst/>
                </a:prstGeom>
              </p:spPr>
              <p:txBody>
                <a:bodyPr vert="vert270" wrap="square" lIns="0" tIns="79375" rIns="0" bIns="0" rtlCol="0">
                  <a:spAutoFit/>
                </a:bodyPr>
                <a:lstStyle/>
                <a:p>
                  <a:pPr marL="12700" algn="ctr">
                    <a:lnSpc>
                      <a:spcPts val="2570"/>
                    </a:lnSpc>
                    <a:spcBef>
                      <a:spcPts val="625"/>
                    </a:spcBef>
                  </a:pPr>
                  <a:r>
                    <a:rPr sz="2200" dirty="0">
                      <a:solidFill>
                        <a:srgbClr val="231F20"/>
                      </a:solidFill>
                      <a:latin typeface="Arial"/>
                      <a:cs typeface="Arial"/>
                    </a:rPr>
                    <a:t>P</a:t>
                  </a:r>
                  <a:r>
                    <a:rPr lang="en-US" sz="2200" baseline="-25000" dirty="0">
                      <a:solidFill>
                        <a:srgbClr val="231F20"/>
                      </a:solidFill>
                      <a:latin typeface="Arial"/>
                      <a:cs typeface="Arial"/>
                    </a:rPr>
                    <a:t>↑,4</a:t>
                  </a:r>
                  <a:endParaRPr sz="2200" baseline="-25000" dirty="0">
                    <a:latin typeface="Arial"/>
                    <a:cs typeface="Arial"/>
                  </a:endParaRPr>
                </a:p>
              </p:txBody>
            </p:sp>
            <p:grpSp>
              <p:nvGrpSpPr>
                <p:cNvPr id="7" name="Group 6">
                  <a:extLst>
                    <a:ext uri="{FF2B5EF4-FFF2-40B4-BE49-F238E27FC236}">
                      <a16:creationId xmlns:a16="http://schemas.microsoft.com/office/drawing/2014/main" id="{0CF7DBA5-5973-DA4C-A86B-F3282752CCF5}"/>
                    </a:ext>
                  </a:extLst>
                </p:cNvPr>
                <p:cNvGrpSpPr/>
                <p:nvPr/>
              </p:nvGrpSpPr>
              <p:grpSpPr>
                <a:xfrm>
                  <a:off x="7519567" y="1979141"/>
                  <a:ext cx="4135208" cy="2890775"/>
                  <a:chOff x="7818605" y="2623365"/>
                  <a:chExt cx="4135208" cy="2890775"/>
                </a:xfrm>
              </p:grpSpPr>
              <p:sp>
                <p:nvSpPr>
                  <p:cNvPr id="8" name="object 128">
                    <a:extLst>
                      <a:ext uri="{FF2B5EF4-FFF2-40B4-BE49-F238E27FC236}">
                        <a16:creationId xmlns:a16="http://schemas.microsoft.com/office/drawing/2014/main" id="{DB5D1ACF-51C6-6048-9549-BF8EBE18C1F7}"/>
                      </a:ext>
                    </a:extLst>
                  </p:cNvPr>
                  <p:cNvSpPr txBox="1"/>
                  <p:nvPr/>
                </p:nvSpPr>
                <p:spPr>
                  <a:xfrm>
                    <a:off x="8071663" y="4815966"/>
                    <a:ext cx="586825" cy="305212"/>
                  </a:xfrm>
                  <a:prstGeom prst="rect">
                    <a:avLst/>
                  </a:prstGeom>
                </p:spPr>
                <p:txBody>
                  <a:bodyPr vert="horz" wrap="square" lIns="0" tIns="12700" rIns="0" bIns="0" rtlCol="0">
                    <a:spAutoFit/>
                  </a:bodyPr>
                  <a:lstStyle/>
                  <a:p>
                    <a:pPr marL="12700" algn="ctr">
                      <a:lnSpc>
                        <a:spcPct val="100000"/>
                      </a:lnSpc>
                      <a:spcBef>
                        <a:spcPts val="100"/>
                      </a:spcBef>
                    </a:pPr>
                    <a:r>
                      <a:rPr lang="en-US" sz="1900" spc="-5" dirty="0">
                        <a:solidFill>
                          <a:srgbClr val="231F20"/>
                        </a:solidFill>
                        <a:latin typeface="Arial"/>
                        <a:cs typeface="Arial"/>
                      </a:rPr>
                      <a:t>0</a:t>
                    </a:r>
                    <a:endParaRPr sz="1900" dirty="0">
                      <a:latin typeface="Arial"/>
                      <a:cs typeface="Arial"/>
                    </a:endParaRPr>
                  </a:p>
                </p:txBody>
              </p:sp>
              <p:sp>
                <p:nvSpPr>
                  <p:cNvPr id="9" name="object 128">
                    <a:extLst>
                      <a:ext uri="{FF2B5EF4-FFF2-40B4-BE49-F238E27FC236}">
                        <a16:creationId xmlns:a16="http://schemas.microsoft.com/office/drawing/2014/main" id="{09EC490D-2FB1-2F48-AAD2-A175860EC468}"/>
                      </a:ext>
                    </a:extLst>
                  </p:cNvPr>
                  <p:cNvSpPr txBox="1"/>
                  <p:nvPr/>
                </p:nvSpPr>
                <p:spPr>
                  <a:xfrm>
                    <a:off x="8733599" y="4814297"/>
                    <a:ext cx="586825" cy="305212"/>
                  </a:xfrm>
                  <a:prstGeom prst="rect">
                    <a:avLst/>
                  </a:prstGeom>
                </p:spPr>
                <p:txBody>
                  <a:bodyPr vert="horz" wrap="square" lIns="0" tIns="12700" rIns="0" bIns="0" rtlCol="0">
                    <a:spAutoFit/>
                  </a:bodyPr>
                  <a:lstStyle/>
                  <a:p>
                    <a:pPr marL="12700" algn="ctr">
                      <a:lnSpc>
                        <a:spcPct val="100000"/>
                      </a:lnSpc>
                      <a:spcBef>
                        <a:spcPts val="100"/>
                      </a:spcBef>
                    </a:pPr>
                    <a:r>
                      <a:rPr lang="en-US" sz="1900" spc="-5" dirty="0">
                        <a:solidFill>
                          <a:srgbClr val="231F20"/>
                        </a:solidFill>
                        <a:latin typeface="Arial"/>
                        <a:cs typeface="Arial"/>
                      </a:rPr>
                      <a:t>5</a:t>
                    </a:r>
                    <a:endParaRPr sz="1900" dirty="0">
                      <a:latin typeface="Arial"/>
                      <a:cs typeface="Arial"/>
                    </a:endParaRPr>
                  </a:p>
                </p:txBody>
              </p:sp>
              <p:sp>
                <p:nvSpPr>
                  <p:cNvPr id="10" name="object 128">
                    <a:extLst>
                      <a:ext uri="{FF2B5EF4-FFF2-40B4-BE49-F238E27FC236}">
                        <a16:creationId xmlns:a16="http://schemas.microsoft.com/office/drawing/2014/main" id="{E292DC64-7B0B-3D4C-9F1A-9821325643B3}"/>
                      </a:ext>
                    </a:extLst>
                  </p:cNvPr>
                  <p:cNvSpPr txBox="1"/>
                  <p:nvPr/>
                </p:nvSpPr>
                <p:spPr>
                  <a:xfrm>
                    <a:off x="10048481" y="4819731"/>
                    <a:ext cx="586825" cy="305212"/>
                  </a:xfrm>
                  <a:prstGeom prst="rect">
                    <a:avLst/>
                  </a:prstGeom>
                </p:spPr>
                <p:txBody>
                  <a:bodyPr vert="horz" wrap="square" lIns="0" tIns="12700" rIns="0" bIns="0" rtlCol="0">
                    <a:spAutoFit/>
                  </a:bodyPr>
                  <a:lstStyle/>
                  <a:p>
                    <a:pPr marL="12700" algn="ctr">
                      <a:lnSpc>
                        <a:spcPct val="100000"/>
                      </a:lnSpc>
                      <a:spcBef>
                        <a:spcPts val="100"/>
                      </a:spcBef>
                    </a:pPr>
                    <a:r>
                      <a:rPr lang="en-US" sz="1900" spc="-5" dirty="0">
                        <a:solidFill>
                          <a:srgbClr val="231F20"/>
                        </a:solidFill>
                        <a:latin typeface="Arial"/>
                        <a:cs typeface="Arial"/>
                      </a:rPr>
                      <a:t>15</a:t>
                    </a:r>
                    <a:endParaRPr sz="1900" dirty="0">
                      <a:latin typeface="Arial"/>
                      <a:cs typeface="Arial"/>
                    </a:endParaRPr>
                  </a:p>
                </p:txBody>
              </p:sp>
              <p:sp>
                <p:nvSpPr>
                  <p:cNvPr id="11" name="object 128">
                    <a:extLst>
                      <a:ext uri="{FF2B5EF4-FFF2-40B4-BE49-F238E27FC236}">
                        <a16:creationId xmlns:a16="http://schemas.microsoft.com/office/drawing/2014/main" id="{91B8EB6B-2D5B-5549-82A7-E12EA0FF4F83}"/>
                      </a:ext>
                    </a:extLst>
                  </p:cNvPr>
                  <p:cNvSpPr txBox="1"/>
                  <p:nvPr/>
                </p:nvSpPr>
                <p:spPr>
                  <a:xfrm>
                    <a:off x="10711006" y="4814297"/>
                    <a:ext cx="586825" cy="305212"/>
                  </a:xfrm>
                  <a:prstGeom prst="rect">
                    <a:avLst/>
                  </a:prstGeom>
                </p:spPr>
                <p:txBody>
                  <a:bodyPr vert="horz" wrap="square" lIns="0" tIns="12700" rIns="0" bIns="0" rtlCol="0">
                    <a:spAutoFit/>
                  </a:bodyPr>
                  <a:lstStyle/>
                  <a:p>
                    <a:pPr marL="12700" algn="ctr">
                      <a:lnSpc>
                        <a:spcPct val="100000"/>
                      </a:lnSpc>
                      <a:spcBef>
                        <a:spcPts val="100"/>
                      </a:spcBef>
                    </a:pPr>
                    <a:r>
                      <a:rPr lang="en-US" sz="1900" spc="-5" dirty="0">
                        <a:solidFill>
                          <a:srgbClr val="231F20"/>
                        </a:solidFill>
                        <a:latin typeface="Arial"/>
                        <a:cs typeface="Arial"/>
                      </a:rPr>
                      <a:t>20</a:t>
                    </a:r>
                    <a:endParaRPr sz="1900" dirty="0">
                      <a:latin typeface="Arial"/>
                      <a:cs typeface="Arial"/>
                    </a:endParaRPr>
                  </a:p>
                </p:txBody>
              </p:sp>
              <p:sp>
                <p:nvSpPr>
                  <p:cNvPr id="12" name="object 136">
                    <a:extLst>
                      <a:ext uri="{FF2B5EF4-FFF2-40B4-BE49-F238E27FC236}">
                        <a16:creationId xmlns:a16="http://schemas.microsoft.com/office/drawing/2014/main" id="{7B9BDBEE-1675-3C4B-8650-98426E092AC5}"/>
                      </a:ext>
                    </a:extLst>
                  </p:cNvPr>
                  <p:cNvSpPr txBox="1"/>
                  <p:nvPr/>
                </p:nvSpPr>
                <p:spPr>
                  <a:xfrm>
                    <a:off x="7818629" y="2686395"/>
                    <a:ext cx="447933" cy="305212"/>
                  </a:xfrm>
                  <a:prstGeom prst="rect">
                    <a:avLst/>
                  </a:prstGeom>
                </p:spPr>
                <p:txBody>
                  <a:bodyPr vert="horz" wrap="square" lIns="0" tIns="12700" rIns="0" bIns="0" rtlCol="0" anchor="ctr">
                    <a:spAutoFit/>
                  </a:bodyPr>
                  <a:lstStyle/>
                  <a:p>
                    <a:pPr marL="12700">
                      <a:lnSpc>
                        <a:spcPct val="100000"/>
                      </a:lnSpc>
                      <a:spcBef>
                        <a:spcPts val="100"/>
                      </a:spcBef>
                    </a:pPr>
                    <a:r>
                      <a:rPr lang="en-US" sz="1900" dirty="0">
                        <a:solidFill>
                          <a:srgbClr val="231F20"/>
                        </a:solidFill>
                        <a:latin typeface="Arial"/>
                        <a:cs typeface="Arial"/>
                      </a:rPr>
                      <a:t>0.7</a:t>
                    </a:r>
                    <a:endParaRPr sz="1900" dirty="0">
                      <a:latin typeface="Arial"/>
                      <a:cs typeface="Arial"/>
                    </a:endParaRPr>
                  </a:p>
                </p:txBody>
              </p:sp>
              <p:sp>
                <p:nvSpPr>
                  <p:cNvPr id="13" name="object 136">
                    <a:extLst>
                      <a:ext uri="{FF2B5EF4-FFF2-40B4-BE49-F238E27FC236}">
                        <a16:creationId xmlns:a16="http://schemas.microsoft.com/office/drawing/2014/main" id="{0F11F278-84C1-1B45-9CB4-5D68D5861D2B}"/>
                      </a:ext>
                    </a:extLst>
                  </p:cNvPr>
                  <p:cNvSpPr txBox="1"/>
                  <p:nvPr/>
                </p:nvSpPr>
                <p:spPr>
                  <a:xfrm>
                    <a:off x="7822731" y="4302964"/>
                    <a:ext cx="443831" cy="305212"/>
                  </a:xfrm>
                  <a:prstGeom prst="rect">
                    <a:avLst/>
                  </a:prstGeom>
                </p:spPr>
                <p:txBody>
                  <a:bodyPr vert="horz" wrap="square" lIns="0" tIns="12700" rIns="0" bIns="0" rtlCol="0" anchor="ctr">
                    <a:spAutoFit/>
                  </a:bodyPr>
                  <a:lstStyle/>
                  <a:p>
                    <a:pPr marL="12700">
                      <a:lnSpc>
                        <a:spcPct val="100000"/>
                      </a:lnSpc>
                      <a:spcBef>
                        <a:spcPts val="100"/>
                      </a:spcBef>
                    </a:pPr>
                    <a:r>
                      <a:rPr lang="en-US" sz="1900" dirty="0">
                        <a:solidFill>
                          <a:srgbClr val="231F20"/>
                        </a:solidFill>
                        <a:latin typeface="Arial"/>
                        <a:cs typeface="Arial"/>
                      </a:rPr>
                      <a:t>0.3</a:t>
                    </a:r>
                    <a:endParaRPr sz="1900" dirty="0">
                      <a:latin typeface="Arial"/>
                      <a:cs typeface="Arial"/>
                    </a:endParaRPr>
                  </a:p>
                </p:txBody>
              </p:sp>
              <p:sp>
                <p:nvSpPr>
                  <p:cNvPr id="14" name="object 37">
                    <a:extLst>
                      <a:ext uri="{FF2B5EF4-FFF2-40B4-BE49-F238E27FC236}">
                        <a16:creationId xmlns:a16="http://schemas.microsoft.com/office/drawing/2014/main" id="{0EC05567-D901-2346-AC32-3347DB95B1EC}"/>
                      </a:ext>
                    </a:extLst>
                  </p:cNvPr>
                  <p:cNvSpPr txBox="1"/>
                  <p:nvPr/>
                </p:nvSpPr>
                <p:spPr>
                  <a:xfrm>
                    <a:off x="9373783" y="5162762"/>
                    <a:ext cx="1308601" cy="351378"/>
                  </a:xfrm>
                  <a:prstGeom prst="rect">
                    <a:avLst/>
                  </a:prstGeom>
                </p:spPr>
                <p:txBody>
                  <a:bodyPr vert="horz" wrap="square" lIns="0" tIns="12700" rIns="0" bIns="0" rtlCol="0">
                    <a:spAutoFit/>
                  </a:bodyPr>
                  <a:lstStyle/>
                  <a:p>
                    <a:pPr marL="12700" algn="ctr">
                      <a:lnSpc>
                        <a:spcPct val="100000"/>
                      </a:lnSpc>
                      <a:spcBef>
                        <a:spcPts val="100"/>
                      </a:spcBef>
                    </a:pPr>
                    <a:r>
                      <a:rPr lang="en-US" sz="2200" spc="5" dirty="0">
                        <a:solidFill>
                          <a:srgbClr val="231F20"/>
                        </a:solidFill>
                        <a:latin typeface="Symbol" charset="2"/>
                        <a:ea typeface="Symbol" charset="2"/>
                        <a:cs typeface="Symbol" charset="2"/>
                      </a:rPr>
                      <a:t>t</a:t>
                    </a:r>
                    <a:r>
                      <a:rPr lang="en-US" sz="2200" spc="5" dirty="0">
                        <a:solidFill>
                          <a:srgbClr val="231F20"/>
                        </a:solidFill>
                        <a:latin typeface="Arial"/>
                        <a:cs typeface="Arial"/>
                      </a:rPr>
                      <a:t> </a:t>
                    </a:r>
                    <a:r>
                      <a:rPr sz="2200" dirty="0">
                        <a:solidFill>
                          <a:srgbClr val="231F20"/>
                        </a:solidFill>
                        <a:latin typeface="Arial"/>
                        <a:cs typeface="Arial"/>
                      </a:rPr>
                      <a:t>(</a:t>
                    </a:r>
                    <a:r>
                      <a:rPr lang="en-US" sz="2200" dirty="0" err="1">
                        <a:solidFill>
                          <a:srgbClr val="231F20"/>
                        </a:solidFill>
                        <a:latin typeface="Symbol" charset="2"/>
                        <a:ea typeface="Symbol" charset="2"/>
                        <a:cs typeface="Symbol" charset="2"/>
                      </a:rPr>
                      <a:t>m</a:t>
                    </a:r>
                    <a:r>
                      <a:rPr lang="en-US" sz="2200" dirty="0" err="1">
                        <a:solidFill>
                          <a:srgbClr val="231F20"/>
                        </a:solidFill>
                        <a:latin typeface="Arial"/>
                        <a:cs typeface="Arial"/>
                      </a:rPr>
                      <a:t>s</a:t>
                    </a:r>
                    <a:r>
                      <a:rPr sz="2200" dirty="0">
                        <a:solidFill>
                          <a:srgbClr val="231F20"/>
                        </a:solidFill>
                        <a:latin typeface="Arial"/>
                        <a:cs typeface="Arial"/>
                      </a:rPr>
                      <a:t>)</a:t>
                    </a:r>
                    <a:endParaRPr sz="2200" dirty="0">
                      <a:latin typeface="Arial"/>
                      <a:cs typeface="Arial"/>
                    </a:endParaRPr>
                  </a:p>
                </p:txBody>
              </p:sp>
              <p:pic>
                <p:nvPicPr>
                  <p:cNvPr id="15" name="Picture 14">
                    <a:extLst>
                      <a:ext uri="{FF2B5EF4-FFF2-40B4-BE49-F238E27FC236}">
                        <a16:creationId xmlns:a16="http://schemas.microsoft.com/office/drawing/2014/main" id="{BD6F86A5-16F3-2B4E-AEA8-DAA6788D478C}"/>
                      </a:ext>
                    </a:extLst>
                  </p:cNvPr>
                  <p:cNvPicPr>
                    <a:picLocks noChangeAspect="1"/>
                  </p:cNvPicPr>
                  <p:nvPr/>
                </p:nvPicPr>
                <p:blipFill>
                  <a:blip r:embed="rId3"/>
                  <a:stretch>
                    <a:fillRect/>
                  </a:stretch>
                </p:blipFill>
                <p:spPr>
                  <a:xfrm>
                    <a:off x="8221425" y="2623365"/>
                    <a:ext cx="3453287" cy="2218855"/>
                  </a:xfrm>
                  <a:prstGeom prst="rect">
                    <a:avLst/>
                  </a:prstGeom>
                </p:spPr>
              </p:pic>
              <p:sp>
                <p:nvSpPr>
                  <p:cNvPr id="16" name="object 136">
                    <a:extLst>
                      <a:ext uri="{FF2B5EF4-FFF2-40B4-BE49-F238E27FC236}">
                        <a16:creationId xmlns:a16="http://schemas.microsoft.com/office/drawing/2014/main" id="{92849A6E-99A2-BD4A-858C-61C6DA2B6FCB}"/>
                      </a:ext>
                    </a:extLst>
                  </p:cNvPr>
                  <p:cNvSpPr txBox="1"/>
                  <p:nvPr/>
                </p:nvSpPr>
                <p:spPr>
                  <a:xfrm>
                    <a:off x="7818605" y="3497743"/>
                    <a:ext cx="447958" cy="305212"/>
                  </a:xfrm>
                  <a:prstGeom prst="rect">
                    <a:avLst/>
                  </a:prstGeom>
                </p:spPr>
                <p:txBody>
                  <a:bodyPr vert="horz" wrap="square" lIns="0" tIns="12700" rIns="0" bIns="0" rtlCol="0" anchor="ctr">
                    <a:spAutoFit/>
                  </a:bodyPr>
                  <a:lstStyle/>
                  <a:p>
                    <a:pPr marL="12700">
                      <a:lnSpc>
                        <a:spcPct val="100000"/>
                      </a:lnSpc>
                      <a:spcBef>
                        <a:spcPts val="100"/>
                      </a:spcBef>
                    </a:pPr>
                    <a:r>
                      <a:rPr lang="en-US" sz="1900" dirty="0">
                        <a:solidFill>
                          <a:srgbClr val="231F20"/>
                        </a:solidFill>
                        <a:latin typeface="Arial"/>
                        <a:cs typeface="Arial"/>
                      </a:rPr>
                      <a:t>0.5</a:t>
                    </a:r>
                    <a:endParaRPr sz="1900" dirty="0">
                      <a:latin typeface="Arial"/>
                      <a:cs typeface="Arial"/>
                    </a:endParaRPr>
                  </a:p>
                </p:txBody>
              </p:sp>
              <p:sp>
                <p:nvSpPr>
                  <p:cNvPr id="17" name="object 128">
                    <a:extLst>
                      <a:ext uri="{FF2B5EF4-FFF2-40B4-BE49-F238E27FC236}">
                        <a16:creationId xmlns:a16="http://schemas.microsoft.com/office/drawing/2014/main" id="{890743CA-B299-1141-9FD4-BB00AF23506D}"/>
                      </a:ext>
                    </a:extLst>
                  </p:cNvPr>
                  <p:cNvSpPr txBox="1"/>
                  <p:nvPr/>
                </p:nvSpPr>
                <p:spPr>
                  <a:xfrm>
                    <a:off x="9391114" y="4820282"/>
                    <a:ext cx="586825" cy="305212"/>
                  </a:xfrm>
                  <a:prstGeom prst="rect">
                    <a:avLst/>
                  </a:prstGeom>
                </p:spPr>
                <p:txBody>
                  <a:bodyPr vert="horz" wrap="square" lIns="0" tIns="12700" rIns="0" bIns="0" rtlCol="0">
                    <a:spAutoFit/>
                  </a:bodyPr>
                  <a:lstStyle/>
                  <a:p>
                    <a:pPr marL="12700" algn="ctr">
                      <a:lnSpc>
                        <a:spcPct val="100000"/>
                      </a:lnSpc>
                      <a:spcBef>
                        <a:spcPts val="100"/>
                      </a:spcBef>
                    </a:pPr>
                    <a:r>
                      <a:rPr lang="en-US" sz="1900" spc="-5" dirty="0">
                        <a:solidFill>
                          <a:srgbClr val="231F20"/>
                        </a:solidFill>
                        <a:latin typeface="Arial"/>
                        <a:cs typeface="Arial"/>
                      </a:rPr>
                      <a:t>10</a:t>
                    </a:r>
                    <a:endParaRPr sz="1900" dirty="0">
                      <a:latin typeface="Arial"/>
                      <a:cs typeface="Arial"/>
                    </a:endParaRPr>
                  </a:p>
                </p:txBody>
              </p:sp>
              <p:sp>
                <p:nvSpPr>
                  <p:cNvPr id="18" name="object 128">
                    <a:extLst>
                      <a:ext uri="{FF2B5EF4-FFF2-40B4-BE49-F238E27FC236}">
                        <a16:creationId xmlns:a16="http://schemas.microsoft.com/office/drawing/2014/main" id="{679619E2-A6C7-0747-A691-E28863E90B48}"/>
                      </a:ext>
                    </a:extLst>
                  </p:cNvPr>
                  <p:cNvSpPr txBox="1"/>
                  <p:nvPr/>
                </p:nvSpPr>
                <p:spPr>
                  <a:xfrm>
                    <a:off x="11366988" y="4814297"/>
                    <a:ext cx="586825" cy="305212"/>
                  </a:xfrm>
                  <a:prstGeom prst="rect">
                    <a:avLst/>
                  </a:prstGeom>
                </p:spPr>
                <p:txBody>
                  <a:bodyPr vert="horz" wrap="square" lIns="0" tIns="12700" rIns="0" bIns="0" rtlCol="0">
                    <a:spAutoFit/>
                  </a:bodyPr>
                  <a:lstStyle/>
                  <a:p>
                    <a:pPr marL="12700" algn="ctr">
                      <a:lnSpc>
                        <a:spcPct val="100000"/>
                      </a:lnSpc>
                      <a:spcBef>
                        <a:spcPts val="100"/>
                      </a:spcBef>
                    </a:pPr>
                    <a:r>
                      <a:rPr lang="en-US" sz="1900" spc="-5" dirty="0">
                        <a:solidFill>
                          <a:srgbClr val="231F20"/>
                        </a:solidFill>
                        <a:latin typeface="Arial"/>
                        <a:cs typeface="Arial"/>
                      </a:rPr>
                      <a:t>25</a:t>
                    </a:r>
                    <a:endParaRPr sz="1900" dirty="0">
                      <a:latin typeface="Arial"/>
                      <a:cs typeface="Arial"/>
                    </a:endParaRPr>
                  </a:p>
                </p:txBody>
              </p:sp>
              <p:sp>
                <p:nvSpPr>
                  <p:cNvPr id="19" name="TextBox 18">
                    <a:extLst>
                      <a:ext uri="{FF2B5EF4-FFF2-40B4-BE49-F238E27FC236}">
                        <a16:creationId xmlns:a16="http://schemas.microsoft.com/office/drawing/2014/main" id="{6D458A8A-0566-7A44-9CFC-736D5F2534B8}"/>
                      </a:ext>
                    </a:extLst>
                  </p:cNvPr>
                  <p:cNvSpPr txBox="1"/>
                  <p:nvPr/>
                </p:nvSpPr>
                <p:spPr>
                  <a:xfrm>
                    <a:off x="10241352" y="2636998"/>
                    <a:ext cx="1418318" cy="474235"/>
                  </a:xfrm>
                  <a:prstGeom prst="rect">
                    <a:avLst/>
                  </a:prstGeom>
                  <a:noFill/>
                </p:spPr>
                <p:txBody>
                  <a:bodyPr wrap="square" rtlCol="0">
                    <a:spAutoFit/>
                  </a:bodyPr>
                  <a:lstStyle/>
                  <a:p>
                    <a:endParaRPr lang="en-US" sz="1900" dirty="0">
                      <a:latin typeface="Arial" charset="0"/>
                      <a:ea typeface="Arial" charset="0"/>
                      <a:cs typeface="Arial" charset="0"/>
                    </a:endParaRPr>
                  </a:p>
                </p:txBody>
              </p:sp>
            </p:grpSp>
          </p:grpSp>
          <p:sp>
            <p:nvSpPr>
              <p:cNvPr id="21" name="Rectangle 20">
                <a:extLst>
                  <a:ext uri="{FF2B5EF4-FFF2-40B4-BE49-F238E27FC236}">
                    <a16:creationId xmlns:a16="http://schemas.microsoft.com/office/drawing/2014/main" id="{46C8215A-46B5-0C4F-BE4D-71D1E8F36F1F}"/>
                  </a:ext>
                </a:extLst>
              </p:cNvPr>
              <p:cNvSpPr/>
              <p:nvPr/>
            </p:nvSpPr>
            <p:spPr>
              <a:xfrm>
                <a:off x="243285" y="656796"/>
                <a:ext cx="1910331"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Decoherence</a:t>
                </a:r>
                <a:r>
                  <a:rPr lang="en-US" b="1" dirty="0">
                    <a:latin typeface="Times New Roman" panose="02020603050405020304" pitchFamily="18" charset="0"/>
                    <a:cs typeface="Times New Roman" panose="02020603050405020304" pitchFamily="18" charset="0"/>
                  </a:rPr>
                  <a:t> </a:t>
                </a:r>
                <a:endParaRPr lang="en-US" dirty="0"/>
              </a:p>
            </p:txBody>
          </p:sp>
        </p:grpSp>
      </p:grpSp>
      <p:grpSp>
        <p:nvGrpSpPr>
          <p:cNvPr id="27" name="Group 26">
            <a:extLst>
              <a:ext uri="{FF2B5EF4-FFF2-40B4-BE49-F238E27FC236}">
                <a16:creationId xmlns:a16="http://schemas.microsoft.com/office/drawing/2014/main" id="{B0C4AAE9-E557-EB4E-9BD2-36B18557A21B}"/>
              </a:ext>
            </a:extLst>
          </p:cNvPr>
          <p:cNvGrpSpPr/>
          <p:nvPr/>
        </p:nvGrpSpPr>
        <p:grpSpPr>
          <a:xfrm>
            <a:off x="349173" y="4317293"/>
            <a:ext cx="6353907" cy="2572575"/>
            <a:chOff x="458757" y="4293530"/>
            <a:chExt cx="6353907" cy="2572575"/>
          </a:xfrm>
        </p:grpSpPr>
        <p:pic>
          <p:nvPicPr>
            <p:cNvPr id="1026" name="Picture 2" descr="Controlling the quantum dynamics of a mesoscopic spin bath in diamond |  Scientific Reports">
              <a:extLst>
                <a:ext uri="{FF2B5EF4-FFF2-40B4-BE49-F238E27FC236}">
                  <a16:creationId xmlns:a16="http://schemas.microsoft.com/office/drawing/2014/main" id="{68B22AB0-EC0F-D844-A469-5B15733086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7248" b="58021"/>
            <a:stretch/>
          </p:blipFill>
          <p:spPr bwMode="auto">
            <a:xfrm>
              <a:off x="749772" y="4293530"/>
              <a:ext cx="3994785" cy="210342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51415230-61F8-544B-AAE5-7C7514464BE1}"/>
                </a:ext>
              </a:extLst>
            </p:cNvPr>
            <p:cNvSpPr/>
            <p:nvPr/>
          </p:nvSpPr>
          <p:spPr>
            <a:xfrm>
              <a:off x="458757" y="6496773"/>
              <a:ext cx="5371983"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Spins interacting with other spins! (hyperfine coupling) </a:t>
              </a:r>
              <a:endParaRPr lang="en-US" dirty="0"/>
            </a:p>
          </p:txBody>
        </p:sp>
        <p:sp>
          <p:nvSpPr>
            <p:cNvPr id="25" name="Rectangle 24">
              <a:extLst>
                <a:ext uri="{FF2B5EF4-FFF2-40B4-BE49-F238E27FC236}">
                  <a16:creationId xmlns:a16="http://schemas.microsoft.com/office/drawing/2014/main" id="{C9160041-8A1F-B04B-8717-27D04666B157}"/>
                </a:ext>
              </a:extLst>
            </p:cNvPr>
            <p:cNvSpPr/>
            <p:nvPr/>
          </p:nvSpPr>
          <p:spPr>
            <a:xfrm>
              <a:off x="716664" y="6196006"/>
              <a:ext cx="6096000" cy="261610"/>
            </a:xfrm>
            <a:prstGeom prst="rect">
              <a:avLst/>
            </a:prstGeom>
          </p:spPr>
          <p:txBody>
            <a:bodyPr>
              <a:spAutoFit/>
            </a:bodyPr>
            <a:lstStyle/>
            <a:p>
              <a:r>
                <a:rPr lang="en-US" sz="1100" dirty="0">
                  <a:solidFill>
                    <a:srgbClr val="222222"/>
                  </a:solidFill>
                  <a:latin typeface="Arial" panose="020B0604020202020204" pitchFamily="34" charset="0"/>
                </a:rPr>
                <a:t>De Lange, Gijs, et al </a:t>
              </a:r>
              <a:r>
                <a:rPr lang="en-US" sz="1100" i="1" dirty="0">
                  <a:solidFill>
                    <a:srgbClr val="222222"/>
                  </a:solidFill>
                  <a:latin typeface="Arial" panose="020B0604020202020204" pitchFamily="34" charset="0"/>
                </a:rPr>
                <a:t>Scientific reports</a:t>
              </a:r>
              <a:r>
                <a:rPr lang="en-US" sz="1100" dirty="0">
                  <a:solidFill>
                    <a:srgbClr val="222222"/>
                  </a:solidFill>
                  <a:latin typeface="Arial" panose="020B0604020202020204" pitchFamily="34" charset="0"/>
                </a:rPr>
                <a:t> 2.1 (2012): 1-5.</a:t>
              </a:r>
              <a:endParaRPr lang="en-US" sz="1100" dirty="0"/>
            </a:p>
          </p:txBody>
        </p:sp>
      </p:grpSp>
      <p:grpSp>
        <p:nvGrpSpPr>
          <p:cNvPr id="77" name="Group 76">
            <a:extLst>
              <a:ext uri="{FF2B5EF4-FFF2-40B4-BE49-F238E27FC236}">
                <a16:creationId xmlns:a16="http://schemas.microsoft.com/office/drawing/2014/main" id="{3E7D23DD-22D1-2D4C-AD00-8F60D63267CB}"/>
              </a:ext>
            </a:extLst>
          </p:cNvPr>
          <p:cNvGrpSpPr/>
          <p:nvPr/>
        </p:nvGrpSpPr>
        <p:grpSpPr>
          <a:xfrm>
            <a:off x="5378124" y="511922"/>
            <a:ext cx="7344237" cy="6327442"/>
            <a:chOff x="5485270" y="540330"/>
            <a:chExt cx="7344237" cy="6327442"/>
          </a:xfrm>
        </p:grpSpPr>
        <p:sp>
          <p:nvSpPr>
            <p:cNvPr id="29" name="Rectangle 28">
              <a:extLst>
                <a:ext uri="{FF2B5EF4-FFF2-40B4-BE49-F238E27FC236}">
                  <a16:creationId xmlns:a16="http://schemas.microsoft.com/office/drawing/2014/main" id="{F0D7A179-3887-F445-9662-96C5550C05EB}"/>
                </a:ext>
              </a:extLst>
            </p:cNvPr>
            <p:cNvSpPr/>
            <p:nvPr/>
          </p:nvSpPr>
          <p:spPr>
            <a:xfrm>
              <a:off x="5485270" y="540330"/>
              <a:ext cx="960519"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Noise</a:t>
              </a:r>
              <a:r>
                <a:rPr lang="en-US" b="1" dirty="0">
                  <a:latin typeface="Times New Roman" panose="02020603050405020304" pitchFamily="18" charset="0"/>
                  <a:cs typeface="Times New Roman" panose="02020603050405020304" pitchFamily="18" charset="0"/>
                </a:rPr>
                <a:t> </a:t>
              </a:r>
              <a:endParaRPr lang="en-US" dirty="0"/>
            </a:p>
          </p:txBody>
        </p:sp>
        <p:grpSp>
          <p:nvGrpSpPr>
            <p:cNvPr id="56" name="Group 55">
              <a:extLst>
                <a:ext uri="{FF2B5EF4-FFF2-40B4-BE49-F238E27FC236}">
                  <a16:creationId xmlns:a16="http://schemas.microsoft.com/office/drawing/2014/main" id="{77FAF0C6-5A17-EB4A-B2B5-6BAB6C4DB56C}"/>
                </a:ext>
              </a:extLst>
            </p:cNvPr>
            <p:cNvGrpSpPr/>
            <p:nvPr/>
          </p:nvGrpSpPr>
          <p:grpSpPr>
            <a:xfrm>
              <a:off x="6269717" y="631053"/>
              <a:ext cx="6559790" cy="6236719"/>
              <a:chOff x="6269717" y="631053"/>
              <a:chExt cx="6559790" cy="6236719"/>
            </a:xfrm>
          </p:grpSpPr>
          <p:grpSp>
            <p:nvGrpSpPr>
              <p:cNvPr id="30" name="Group 29">
                <a:extLst>
                  <a:ext uri="{FF2B5EF4-FFF2-40B4-BE49-F238E27FC236}">
                    <a16:creationId xmlns:a16="http://schemas.microsoft.com/office/drawing/2014/main" id="{40C714C6-6021-054B-86F0-522FC3AFFCE5}"/>
                  </a:ext>
                </a:extLst>
              </p:cNvPr>
              <p:cNvGrpSpPr/>
              <p:nvPr/>
            </p:nvGrpSpPr>
            <p:grpSpPr>
              <a:xfrm>
                <a:off x="6269717" y="631053"/>
                <a:ext cx="6559790" cy="6236719"/>
                <a:chOff x="6269717" y="631053"/>
                <a:chExt cx="6559790" cy="6236719"/>
              </a:xfrm>
            </p:grpSpPr>
            <p:pic>
              <p:nvPicPr>
                <p:cNvPr id="20" name="Picture 19">
                  <a:extLst>
                    <a:ext uri="{FF2B5EF4-FFF2-40B4-BE49-F238E27FC236}">
                      <a16:creationId xmlns:a16="http://schemas.microsoft.com/office/drawing/2014/main" id="{68170240-BDE3-9B4A-B20E-7EEAEA97BF37}"/>
                    </a:ext>
                  </a:extLst>
                </p:cNvPr>
                <p:cNvPicPr>
                  <a:picLocks noChangeAspect="1"/>
                </p:cNvPicPr>
                <p:nvPr/>
              </p:nvPicPr>
              <p:blipFill>
                <a:blip r:embed="rId5"/>
                <a:stretch>
                  <a:fillRect/>
                </a:stretch>
              </p:blipFill>
              <p:spPr>
                <a:xfrm>
                  <a:off x="6269717" y="631053"/>
                  <a:ext cx="4897750" cy="3234363"/>
                </a:xfrm>
                <a:prstGeom prst="rect">
                  <a:avLst/>
                </a:prstGeom>
              </p:spPr>
            </p:pic>
            <p:sp>
              <p:nvSpPr>
                <p:cNvPr id="28" name="Rectangle 27">
                  <a:extLst>
                    <a:ext uri="{FF2B5EF4-FFF2-40B4-BE49-F238E27FC236}">
                      <a16:creationId xmlns:a16="http://schemas.microsoft.com/office/drawing/2014/main" id="{933FFC4C-EF65-7043-B575-9EDAFD56D23C}"/>
                    </a:ext>
                  </a:extLst>
                </p:cNvPr>
                <p:cNvSpPr/>
                <p:nvPr/>
              </p:nvSpPr>
              <p:spPr>
                <a:xfrm>
                  <a:off x="6733507" y="6606162"/>
                  <a:ext cx="6096000" cy="261610"/>
                </a:xfrm>
                <a:prstGeom prst="rect">
                  <a:avLst/>
                </a:prstGeom>
              </p:spPr>
              <p:txBody>
                <a:bodyPr>
                  <a:spAutoFit/>
                </a:bodyPr>
                <a:lstStyle/>
                <a:p>
                  <a:r>
                    <a:rPr lang="en-US" sz="1100" dirty="0">
                      <a:solidFill>
                        <a:srgbClr val="222222"/>
                      </a:solidFill>
                      <a:latin typeface="Arial" panose="020B0604020202020204" pitchFamily="34" charset="0"/>
                    </a:rPr>
                    <a:t>Nakajima, Takashi, et al. </a:t>
                  </a:r>
                  <a:r>
                    <a:rPr lang="en-US" sz="1100" i="1" dirty="0">
                      <a:solidFill>
                        <a:srgbClr val="222222"/>
                      </a:solidFill>
                      <a:latin typeface="Arial" panose="020B0604020202020204" pitchFamily="34" charset="0"/>
                    </a:rPr>
                    <a:t>Physical Review X</a:t>
                  </a:r>
                  <a:r>
                    <a:rPr lang="en-US" sz="1100" dirty="0">
                      <a:solidFill>
                        <a:srgbClr val="222222"/>
                      </a:solidFill>
                      <a:latin typeface="Arial" panose="020B0604020202020204" pitchFamily="34" charset="0"/>
                    </a:rPr>
                    <a:t> 10.1 (2020): 011060.</a:t>
                  </a:r>
                  <a:endParaRPr lang="en-US" sz="1100" dirty="0"/>
                </a:p>
              </p:txBody>
            </p:sp>
          </p:grpSp>
          <p:sp>
            <p:nvSpPr>
              <p:cNvPr id="55" name="Rectangle 54">
                <a:extLst>
                  <a:ext uri="{FF2B5EF4-FFF2-40B4-BE49-F238E27FC236}">
                    <a16:creationId xmlns:a16="http://schemas.microsoft.com/office/drawing/2014/main" id="{E89397DE-B307-8247-BCB3-385DE9A5032B}"/>
                  </a:ext>
                </a:extLst>
              </p:cNvPr>
              <p:cNvSpPr/>
              <p:nvPr/>
            </p:nvSpPr>
            <p:spPr>
              <a:xfrm>
                <a:off x="6854128" y="2274031"/>
                <a:ext cx="1071880" cy="115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E4BD8D7A-B08C-D448-976E-BAF125291F8C}"/>
                </a:ext>
              </a:extLst>
            </p:cNvPr>
            <p:cNvSpPr/>
            <p:nvPr/>
          </p:nvSpPr>
          <p:spPr>
            <a:xfrm>
              <a:off x="7866863" y="1544366"/>
              <a:ext cx="2403809" cy="510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a:extLst>
                <a:ext uri="{FF2B5EF4-FFF2-40B4-BE49-F238E27FC236}">
                  <a16:creationId xmlns:a16="http://schemas.microsoft.com/office/drawing/2014/main" id="{19CEA114-BD5E-5745-9B3A-4EE51878CF33}"/>
                </a:ext>
              </a:extLst>
            </p:cNvPr>
            <p:cNvGrpSpPr/>
            <p:nvPr/>
          </p:nvGrpSpPr>
          <p:grpSpPr>
            <a:xfrm>
              <a:off x="10542658" y="1414927"/>
              <a:ext cx="1569660" cy="1649608"/>
              <a:chOff x="10542658" y="1414927"/>
              <a:chExt cx="1569660" cy="1649608"/>
            </a:xfrm>
          </p:grpSpPr>
          <p:cxnSp>
            <p:nvCxnSpPr>
              <p:cNvPr id="52" name="Straight Arrow Connector 51">
                <a:extLst>
                  <a:ext uri="{FF2B5EF4-FFF2-40B4-BE49-F238E27FC236}">
                    <a16:creationId xmlns:a16="http://schemas.microsoft.com/office/drawing/2014/main" id="{BD18C35F-F918-FE4F-80E2-4FD83213F161}"/>
                  </a:ext>
                </a:extLst>
              </p:cNvPr>
              <p:cNvCxnSpPr>
                <a:cxnSpLocks/>
              </p:cNvCxnSpPr>
              <p:nvPr/>
            </p:nvCxnSpPr>
            <p:spPr>
              <a:xfrm flipH="1">
                <a:off x="10722352" y="1860398"/>
                <a:ext cx="341643" cy="120413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EB3F1B11-4134-4447-A029-5204EDD11667}"/>
                  </a:ext>
                </a:extLst>
              </p:cNvPr>
              <p:cNvSpPr/>
              <p:nvPr/>
            </p:nvSpPr>
            <p:spPr>
              <a:xfrm>
                <a:off x="10542658" y="1414927"/>
                <a:ext cx="1569660"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thermal noise</a:t>
                </a:r>
              </a:p>
            </p:txBody>
          </p:sp>
        </p:grpSp>
      </p:grpSp>
      <p:grpSp>
        <p:nvGrpSpPr>
          <p:cNvPr id="79" name="Group 78">
            <a:extLst>
              <a:ext uri="{FF2B5EF4-FFF2-40B4-BE49-F238E27FC236}">
                <a16:creationId xmlns:a16="http://schemas.microsoft.com/office/drawing/2014/main" id="{7CA6D6A2-E07F-654B-8EF5-8C9F7D2ECCA4}"/>
              </a:ext>
            </a:extLst>
          </p:cNvPr>
          <p:cNvGrpSpPr/>
          <p:nvPr/>
        </p:nvGrpSpPr>
        <p:grpSpPr>
          <a:xfrm>
            <a:off x="5554700" y="1865894"/>
            <a:ext cx="3281174" cy="4999426"/>
            <a:chOff x="5554700" y="1865894"/>
            <a:chExt cx="3281174" cy="4999426"/>
          </a:xfrm>
        </p:grpSpPr>
        <p:pic>
          <p:nvPicPr>
            <p:cNvPr id="65" name="Picture 64">
              <a:extLst>
                <a:ext uri="{FF2B5EF4-FFF2-40B4-BE49-F238E27FC236}">
                  <a16:creationId xmlns:a16="http://schemas.microsoft.com/office/drawing/2014/main" id="{0DFF303B-DFC1-5C43-8133-499304783832}"/>
                </a:ext>
              </a:extLst>
            </p:cNvPr>
            <p:cNvPicPr>
              <a:picLocks noChangeAspect="1"/>
            </p:cNvPicPr>
            <p:nvPr/>
          </p:nvPicPr>
          <p:blipFill>
            <a:blip r:embed="rId6"/>
            <a:stretch>
              <a:fillRect/>
            </a:stretch>
          </p:blipFill>
          <p:spPr>
            <a:xfrm>
              <a:off x="7454466" y="5346499"/>
              <a:ext cx="899385" cy="899385"/>
            </a:xfrm>
            <a:prstGeom prst="rect">
              <a:avLst/>
            </a:prstGeom>
          </p:spPr>
        </p:pic>
        <p:grpSp>
          <p:nvGrpSpPr>
            <p:cNvPr id="78" name="Group 77">
              <a:extLst>
                <a:ext uri="{FF2B5EF4-FFF2-40B4-BE49-F238E27FC236}">
                  <a16:creationId xmlns:a16="http://schemas.microsoft.com/office/drawing/2014/main" id="{F2F9E22C-BE05-3C44-9832-E9B7149EAA03}"/>
                </a:ext>
              </a:extLst>
            </p:cNvPr>
            <p:cNvGrpSpPr/>
            <p:nvPr/>
          </p:nvGrpSpPr>
          <p:grpSpPr>
            <a:xfrm>
              <a:off x="5554700" y="1865894"/>
              <a:ext cx="3281174" cy="4999426"/>
              <a:chOff x="5554700" y="1865894"/>
              <a:chExt cx="3281174" cy="4999426"/>
            </a:xfrm>
          </p:grpSpPr>
          <p:pic>
            <p:nvPicPr>
              <p:cNvPr id="62" name="Picture 61">
                <a:extLst>
                  <a:ext uri="{FF2B5EF4-FFF2-40B4-BE49-F238E27FC236}">
                    <a16:creationId xmlns:a16="http://schemas.microsoft.com/office/drawing/2014/main" id="{7AAECC5C-D929-8A41-BCB2-A70C65AD2E25}"/>
                  </a:ext>
                </a:extLst>
              </p:cNvPr>
              <p:cNvPicPr>
                <a:picLocks noChangeAspect="1"/>
              </p:cNvPicPr>
              <p:nvPr/>
            </p:nvPicPr>
            <p:blipFill>
              <a:blip r:embed="rId7"/>
              <a:stretch>
                <a:fillRect/>
              </a:stretch>
            </p:blipFill>
            <p:spPr>
              <a:xfrm>
                <a:off x="7437570" y="4939998"/>
                <a:ext cx="751123" cy="699322"/>
              </a:xfrm>
              <a:prstGeom prst="rect">
                <a:avLst/>
              </a:prstGeom>
            </p:spPr>
          </p:pic>
          <p:grpSp>
            <p:nvGrpSpPr>
              <p:cNvPr id="72" name="Group 71">
                <a:extLst>
                  <a:ext uri="{FF2B5EF4-FFF2-40B4-BE49-F238E27FC236}">
                    <a16:creationId xmlns:a16="http://schemas.microsoft.com/office/drawing/2014/main" id="{F4B99E55-4707-2E44-8BF5-3E22EFDE4C3D}"/>
                  </a:ext>
                </a:extLst>
              </p:cNvPr>
              <p:cNvGrpSpPr/>
              <p:nvPr/>
            </p:nvGrpSpPr>
            <p:grpSpPr>
              <a:xfrm>
                <a:off x="5554700" y="1865894"/>
                <a:ext cx="3281174" cy="4999426"/>
                <a:chOff x="5554700" y="1865894"/>
                <a:chExt cx="3281174" cy="4999426"/>
              </a:xfrm>
            </p:grpSpPr>
            <p:cxnSp>
              <p:nvCxnSpPr>
                <p:cNvPr id="35" name="Curved Connector 34">
                  <a:extLst>
                    <a:ext uri="{FF2B5EF4-FFF2-40B4-BE49-F238E27FC236}">
                      <a16:creationId xmlns:a16="http://schemas.microsoft.com/office/drawing/2014/main" id="{157A9CF6-5C36-B54A-A7C2-F9BD43D5FADB}"/>
                    </a:ext>
                  </a:extLst>
                </p:cNvPr>
                <p:cNvCxnSpPr>
                  <a:cxnSpLocks/>
                </p:cNvCxnSpPr>
                <p:nvPr/>
              </p:nvCxnSpPr>
              <p:spPr>
                <a:xfrm rot="5400000" flipH="1" flipV="1">
                  <a:off x="5359432" y="2816029"/>
                  <a:ext cx="2880011" cy="979741"/>
                </a:xfrm>
                <a:prstGeom prst="curved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4F065CD2-B561-0D44-B939-5D1D207822C6}"/>
                    </a:ext>
                  </a:extLst>
                </p:cNvPr>
                <p:cNvSpPr/>
                <p:nvPr/>
              </p:nvSpPr>
              <p:spPr>
                <a:xfrm>
                  <a:off x="5591038" y="4939998"/>
                  <a:ext cx="3091103" cy="400110"/>
                </a:xfrm>
                <a:prstGeom prst="rect">
                  <a:avLst/>
                </a:prstGeom>
              </p:spPr>
              <p:txBody>
                <a:bodyPr wrap="none">
                  <a:spAutoFit/>
                </a:bodyPr>
                <a:lstStyle/>
                <a:p>
                  <a:r>
                    <a:rPr lang="en-US" sz="2000" dirty="0">
                      <a:solidFill>
                        <a:srgbClr val="FF0000"/>
                      </a:solidFill>
                      <a:latin typeface="Times New Roman" panose="02020603050405020304" pitchFamily="18" charset="0"/>
                      <a:cs typeface="Times New Roman" panose="02020603050405020304" pitchFamily="18" charset="0"/>
                    </a:rPr>
                    <a:t>fluctuating charges </a:t>
                  </a:r>
                  <a:r>
                    <a:rPr lang="en-US" sz="2000"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sym typeface="Wingdings" pitchFamily="2" charset="2"/>
                    </a:rPr>
                    <a:t> </a:t>
                  </a:r>
                  <a:endParaRPr lang="en-US" sz="2000" dirty="0">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E5B2E1AB-F664-F541-80A0-D18578C4FCBB}"/>
                    </a:ext>
                  </a:extLst>
                </p:cNvPr>
                <p:cNvSpPr/>
                <p:nvPr/>
              </p:nvSpPr>
              <p:spPr>
                <a:xfrm>
                  <a:off x="5583347" y="5375044"/>
                  <a:ext cx="3007555"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fluctuating exchange (    ) </a:t>
                  </a:r>
                  <a:r>
                    <a:rPr lang="en-US" sz="2000" dirty="0">
                      <a:latin typeface="Times New Roman" panose="02020603050405020304" pitchFamily="18" charset="0"/>
                      <a:cs typeface="Times New Roman" panose="02020603050405020304" pitchFamily="18" charset="0"/>
                      <a:sym typeface="Wingdings" pitchFamily="2" charset="2"/>
                    </a:rPr>
                    <a:t>  </a:t>
                  </a:r>
                  <a:endParaRPr lang="en-US" sz="2000" dirty="0">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EA695844-70CD-B840-954F-66620747AD10}"/>
                    </a:ext>
                  </a:extLst>
                </p:cNvPr>
                <p:cNvSpPr/>
                <p:nvPr/>
              </p:nvSpPr>
              <p:spPr>
                <a:xfrm>
                  <a:off x="5563824" y="5764233"/>
                  <a:ext cx="3272050" cy="707886"/>
                </a:xfrm>
                <a:prstGeom prst="rect">
                  <a:avLst/>
                </a:prstGeom>
              </p:spPr>
              <p:txBody>
                <a:bodyPr wrap="none">
                  <a:spAutoFit/>
                </a:bodyPr>
                <a:lstStyle/>
                <a:p>
                  <a:pPr marL="342900" indent="-342900">
                    <a:buFont typeface="Wingdings" pitchFamily="2" charset="2"/>
                    <a:buChar char="è"/>
                  </a:pPr>
                  <a:r>
                    <a:rPr lang="en-US" sz="2000" dirty="0">
                      <a:latin typeface="Times New Roman" panose="02020603050405020304" pitchFamily="18" charset="0"/>
                      <a:cs typeface="Times New Roman" panose="02020603050405020304" pitchFamily="18" charset="0"/>
                      <a:sym typeface="Wingdings" pitchFamily="2" charset="2"/>
                    </a:rPr>
                    <a:t>fluctuating magnetic fields</a:t>
                  </a:r>
                </a:p>
                <a:p>
                  <a:r>
                    <a:rPr lang="en-US" sz="2000" dirty="0">
                      <a:latin typeface="Times New Roman" panose="02020603050405020304" pitchFamily="18" charset="0"/>
                      <a:cs typeface="Times New Roman" panose="02020603050405020304" pitchFamily="18" charset="0"/>
                      <a:sym typeface="Wingdings" pitchFamily="2" charset="2"/>
                    </a:rPr>
                    <a:t>  </a:t>
                  </a:r>
                  <a:endParaRPr lang="en-US" sz="2000" dirty="0"/>
                </a:p>
              </p:txBody>
            </p:sp>
            <p:pic>
              <p:nvPicPr>
                <p:cNvPr id="71" name="Picture 70">
                  <a:extLst>
                    <a:ext uri="{FF2B5EF4-FFF2-40B4-BE49-F238E27FC236}">
                      <a16:creationId xmlns:a16="http://schemas.microsoft.com/office/drawing/2014/main" id="{B5C29005-AC22-C841-9F46-3D450A8D9AF2}"/>
                    </a:ext>
                  </a:extLst>
                </p:cNvPr>
                <p:cNvPicPr>
                  <a:picLocks noChangeAspect="1"/>
                </p:cNvPicPr>
                <p:nvPr/>
              </p:nvPicPr>
              <p:blipFill>
                <a:blip r:embed="rId8"/>
                <a:stretch>
                  <a:fillRect/>
                </a:stretch>
              </p:blipFill>
              <p:spPr>
                <a:xfrm>
                  <a:off x="5554700" y="6100329"/>
                  <a:ext cx="821657" cy="764991"/>
                </a:xfrm>
                <a:prstGeom prst="rect">
                  <a:avLst/>
                </a:prstGeom>
              </p:spPr>
            </p:pic>
          </p:grpSp>
        </p:grpSp>
      </p:grpSp>
      <p:grpSp>
        <p:nvGrpSpPr>
          <p:cNvPr id="73" name="Group 72">
            <a:extLst>
              <a:ext uri="{FF2B5EF4-FFF2-40B4-BE49-F238E27FC236}">
                <a16:creationId xmlns:a16="http://schemas.microsoft.com/office/drawing/2014/main" id="{59A3FE88-BBDC-2B4C-8C95-CFE1275AEAB2}"/>
              </a:ext>
            </a:extLst>
          </p:cNvPr>
          <p:cNvGrpSpPr/>
          <p:nvPr/>
        </p:nvGrpSpPr>
        <p:grpSpPr>
          <a:xfrm>
            <a:off x="8896727" y="2813431"/>
            <a:ext cx="2095445" cy="3719354"/>
            <a:chOff x="8896727" y="2813431"/>
            <a:chExt cx="2095445" cy="3719354"/>
          </a:xfrm>
        </p:grpSpPr>
        <p:cxnSp>
          <p:nvCxnSpPr>
            <p:cNvPr id="42" name="Curved Connector 41">
              <a:extLst>
                <a:ext uri="{FF2B5EF4-FFF2-40B4-BE49-F238E27FC236}">
                  <a16:creationId xmlns:a16="http://schemas.microsoft.com/office/drawing/2014/main" id="{B73D57FC-1E04-AC44-A8FD-10F98AB7775B}"/>
                </a:ext>
              </a:extLst>
            </p:cNvPr>
            <p:cNvCxnSpPr>
              <a:cxnSpLocks/>
            </p:cNvCxnSpPr>
            <p:nvPr/>
          </p:nvCxnSpPr>
          <p:spPr>
            <a:xfrm rot="5400000" flipH="1" flipV="1">
              <a:off x="8111258" y="3911691"/>
              <a:ext cx="2209219" cy="12700"/>
            </a:xfrm>
            <a:prstGeom prst="curved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9B9FAC8A-0C46-A74E-B19B-1A76A89EE437}"/>
                </a:ext>
              </a:extLst>
            </p:cNvPr>
            <p:cNvSpPr/>
            <p:nvPr/>
          </p:nvSpPr>
          <p:spPr>
            <a:xfrm>
              <a:off x="8896727" y="5160548"/>
              <a:ext cx="2095445" cy="1015663"/>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fluctuating surface</a:t>
              </a:r>
            </a:p>
            <a:p>
              <a:r>
                <a:rPr lang="en-US" sz="2000" dirty="0">
                  <a:latin typeface="Times New Roman" panose="02020603050405020304" pitchFamily="18" charset="0"/>
                  <a:cs typeface="Times New Roman" panose="02020603050405020304" pitchFamily="18" charset="0"/>
                </a:rPr>
                <a:t>magnetic fields</a:t>
              </a:r>
            </a:p>
            <a:p>
              <a:r>
                <a:rPr lang="en-US" sz="2000" dirty="0">
                  <a:latin typeface="Times New Roman" panose="02020603050405020304" pitchFamily="18" charset="0"/>
                  <a:cs typeface="Times New Roman" panose="02020603050405020304" pitchFamily="18" charset="0"/>
                  <a:sym typeface="Wingdings" pitchFamily="2" charset="2"/>
                </a:rPr>
                <a:t> </a:t>
              </a:r>
              <a:endParaRPr lang="en-US" sz="2000" dirty="0">
                <a:latin typeface="Times New Roman" panose="02020603050405020304" pitchFamily="18" charset="0"/>
                <a:cs typeface="Times New Roman" panose="02020603050405020304" pitchFamily="18" charset="0"/>
              </a:endParaRPr>
            </a:p>
          </p:txBody>
        </p:sp>
        <p:pic>
          <p:nvPicPr>
            <p:cNvPr id="74" name="Picture 73">
              <a:extLst>
                <a:ext uri="{FF2B5EF4-FFF2-40B4-BE49-F238E27FC236}">
                  <a16:creationId xmlns:a16="http://schemas.microsoft.com/office/drawing/2014/main" id="{8437B8A4-9A9C-8C43-8600-79FB972B3AE4}"/>
                </a:ext>
              </a:extLst>
            </p:cNvPr>
            <p:cNvPicPr>
              <a:picLocks noChangeAspect="1"/>
            </p:cNvPicPr>
            <p:nvPr/>
          </p:nvPicPr>
          <p:blipFill>
            <a:blip r:embed="rId8"/>
            <a:stretch>
              <a:fillRect/>
            </a:stretch>
          </p:blipFill>
          <p:spPr>
            <a:xfrm>
              <a:off x="8909290" y="5767794"/>
              <a:ext cx="821657" cy="764991"/>
            </a:xfrm>
            <a:prstGeom prst="rect">
              <a:avLst/>
            </a:prstGeom>
          </p:spPr>
        </p:pic>
      </p:grpSp>
    </p:spTree>
    <p:extLst>
      <p:ext uri="{BB962C8B-B14F-4D97-AF65-F5344CB8AC3E}">
        <p14:creationId xmlns:p14="http://schemas.microsoft.com/office/powerpoint/2010/main" val="197694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A1B71-5133-2342-9D3D-86E967F3B3D1}"/>
              </a:ext>
            </a:extLst>
          </p:cNvPr>
          <p:cNvSpPr>
            <a:spLocks noGrp="1"/>
          </p:cNvSpPr>
          <p:nvPr>
            <p:ph type="sldNum" sz="quarter" idx="12"/>
          </p:nvPr>
        </p:nvSpPr>
        <p:spPr/>
        <p:txBody>
          <a:bodyPr/>
          <a:lstStyle/>
          <a:p>
            <a:fld id="{8C987810-C33F-0147-A82A-1F506A35EEBE}" type="slidenum">
              <a:rPr lang="en-US" smtClean="0"/>
              <a:t>13</a:t>
            </a:fld>
            <a:endParaRPr lang="en-US"/>
          </a:p>
        </p:txBody>
      </p:sp>
      <p:sp>
        <p:nvSpPr>
          <p:cNvPr id="3" name="Title 1">
            <a:extLst>
              <a:ext uri="{FF2B5EF4-FFF2-40B4-BE49-F238E27FC236}">
                <a16:creationId xmlns:a16="http://schemas.microsoft.com/office/drawing/2014/main" id="{604F5F16-A76D-EB4D-AC9D-4DCBC337A35A}"/>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Charge noise induced infidelity </a:t>
            </a:r>
          </a:p>
        </p:txBody>
      </p:sp>
      <p:pic>
        <p:nvPicPr>
          <p:cNvPr id="31" name="Picture 30">
            <a:extLst>
              <a:ext uri="{FF2B5EF4-FFF2-40B4-BE49-F238E27FC236}">
                <a16:creationId xmlns:a16="http://schemas.microsoft.com/office/drawing/2014/main" id="{C329EE4E-0C71-104E-BEE7-58F58058D346}"/>
              </a:ext>
            </a:extLst>
          </p:cNvPr>
          <p:cNvPicPr>
            <a:picLocks noChangeAspect="1"/>
          </p:cNvPicPr>
          <p:nvPr/>
        </p:nvPicPr>
        <p:blipFill>
          <a:blip r:embed="rId3"/>
          <a:stretch>
            <a:fillRect/>
          </a:stretch>
        </p:blipFill>
        <p:spPr>
          <a:xfrm>
            <a:off x="6162571" y="602645"/>
            <a:ext cx="4897750" cy="3234363"/>
          </a:xfrm>
          <a:prstGeom prst="rect">
            <a:avLst/>
          </a:prstGeom>
        </p:spPr>
      </p:pic>
      <p:sp>
        <p:nvSpPr>
          <p:cNvPr id="32" name="Rectangle 31">
            <a:extLst>
              <a:ext uri="{FF2B5EF4-FFF2-40B4-BE49-F238E27FC236}">
                <a16:creationId xmlns:a16="http://schemas.microsoft.com/office/drawing/2014/main" id="{C3A3AA8E-7062-B542-B2CC-4FF76483FC3E}"/>
              </a:ext>
            </a:extLst>
          </p:cNvPr>
          <p:cNvSpPr/>
          <p:nvPr/>
        </p:nvSpPr>
        <p:spPr>
          <a:xfrm>
            <a:off x="6684167" y="2175597"/>
            <a:ext cx="1277777" cy="11541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80D305F9-AD9B-4F41-AEE1-8404E5210F8B}"/>
              </a:ext>
            </a:extLst>
          </p:cNvPr>
          <p:cNvPicPr>
            <a:picLocks noChangeAspect="1"/>
          </p:cNvPicPr>
          <p:nvPr/>
        </p:nvPicPr>
        <p:blipFill>
          <a:blip r:embed="rId4"/>
          <a:stretch>
            <a:fillRect/>
          </a:stretch>
        </p:blipFill>
        <p:spPr>
          <a:xfrm>
            <a:off x="3682664" y="6078691"/>
            <a:ext cx="3811979" cy="1429492"/>
          </a:xfrm>
          <a:prstGeom prst="rect">
            <a:avLst/>
          </a:prstGeom>
        </p:spPr>
      </p:pic>
      <p:grpSp>
        <p:nvGrpSpPr>
          <p:cNvPr id="47" name="Group 46">
            <a:extLst>
              <a:ext uri="{FF2B5EF4-FFF2-40B4-BE49-F238E27FC236}">
                <a16:creationId xmlns:a16="http://schemas.microsoft.com/office/drawing/2014/main" id="{A51C7DF2-45C5-5C43-AAE8-C52F9B6FE834}"/>
              </a:ext>
            </a:extLst>
          </p:cNvPr>
          <p:cNvGrpSpPr/>
          <p:nvPr/>
        </p:nvGrpSpPr>
        <p:grpSpPr>
          <a:xfrm>
            <a:off x="2505892" y="902894"/>
            <a:ext cx="7381060" cy="5157835"/>
            <a:chOff x="2505892" y="902894"/>
            <a:chExt cx="7381060" cy="5157835"/>
          </a:xfrm>
        </p:grpSpPr>
        <p:sp>
          <p:nvSpPr>
            <p:cNvPr id="33" name="Oval 32">
              <a:extLst>
                <a:ext uri="{FF2B5EF4-FFF2-40B4-BE49-F238E27FC236}">
                  <a16:creationId xmlns:a16="http://schemas.microsoft.com/office/drawing/2014/main" id="{9E8FB713-6F67-2A41-994B-F5D96EC2F965}"/>
                </a:ext>
              </a:extLst>
            </p:cNvPr>
            <p:cNvSpPr/>
            <p:nvPr/>
          </p:nvSpPr>
          <p:spPr>
            <a:xfrm>
              <a:off x="6650260" y="902894"/>
              <a:ext cx="959866" cy="26901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EADA7BB-361C-334F-8993-FA98BD145509}"/>
                    </a:ext>
                  </a:extLst>
                </p:cNvPr>
                <p:cNvSpPr txBox="1"/>
                <p:nvPr/>
              </p:nvSpPr>
              <p:spPr>
                <a:xfrm>
                  <a:off x="2505892" y="4345451"/>
                  <a:ext cx="7381060" cy="1715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800" dirty="0" smtClean="0">
                            <a:latin typeface="Cambria Math" charset="0"/>
                          </a:rPr>
                          <m:t>H</m:t>
                        </m:r>
                        <m:r>
                          <a:rPr lang="en-US" sz="2800" b="0" i="1" smtClean="0">
                            <a:latin typeface="Cambria Math" charset="0"/>
                          </a:rPr>
                          <m:t>=</m:t>
                        </m:r>
                        <m:d>
                          <m:dPr>
                            <m:ctrlPr>
                              <a:rPr lang="mr-IN" sz="2800" i="1" smtClean="0">
                                <a:latin typeface="Cambria Math" panose="02040503050406030204" pitchFamily="18" charset="0"/>
                              </a:rPr>
                            </m:ctrlPr>
                          </m:dPr>
                          <m:e>
                            <m:m>
                              <m:mPr>
                                <m:mcs>
                                  <m:mc>
                                    <m:mcPr>
                                      <m:count m:val="4"/>
                                      <m:mcJc m:val="center"/>
                                    </m:mcPr>
                                  </m:mc>
                                </m:mcs>
                                <m:ctrlPr>
                                  <a:rPr lang="uk-UA" sz="2800" i="1">
                                    <a:latin typeface="Cambria Math" panose="02040503050406030204" pitchFamily="18" charset="0"/>
                                  </a:rPr>
                                </m:ctrlPr>
                              </m:mPr>
                              <m:mr>
                                <m:e>
                                  <m:sSub>
                                    <m:sSubPr>
                                      <m:ctrlPr>
                                        <a:rPr lang="en-US" sz="2800" i="1">
                                          <a:latin typeface="Cambria Math" panose="02040503050406030204" pitchFamily="18" charset="0"/>
                                        </a:rPr>
                                      </m:ctrlPr>
                                    </m:sSubPr>
                                    <m:e>
                                      <m:r>
                                        <a:rPr lang="en-US" sz="2800" i="1">
                                          <a:latin typeface="Cambria Math" charset="0"/>
                                        </a:rPr>
                                        <m:t>𝐸</m:t>
                                      </m:r>
                                    </m:e>
                                    <m:sub>
                                      <m:r>
                                        <a:rPr lang="en-US" sz="2800" i="1">
                                          <a:latin typeface="Cambria Math" charset="0"/>
                                        </a:rPr>
                                        <m:t>𝑧</m:t>
                                      </m:r>
                                    </m:sub>
                                  </m:sSub>
                                </m:e>
                                <m:e>
                                  <m:r>
                                    <a:rPr lang="en-US" sz="2800" b="0" i="1" smtClean="0">
                                      <a:latin typeface="Cambria Math" charset="0"/>
                                    </a:rPr>
                                    <m:t>0</m:t>
                                  </m:r>
                                </m:e>
                                <m:e>
                                  <m:r>
                                    <a:rPr lang="en-US" sz="2800" b="0" i="1" smtClean="0">
                                      <a:latin typeface="Cambria Math" charset="0"/>
                                    </a:rPr>
                                    <m:t>0</m:t>
                                  </m:r>
                                </m:e>
                                <m:e>
                                  <m:r>
                                    <a:rPr lang="en-US" sz="2800" b="0" i="1" smtClean="0">
                                      <a:latin typeface="Cambria Math" charset="0"/>
                                    </a:rPr>
                                    <m:t>0</m:t>
                                  </m:r>
                                </m:e>
                              </m:mr>
                              <m:mr>
                                <m:e>
                                  <m:r>
                                    <a:rPr lang="en-US" sz="2800" b="0" i="1" smtClean="0">
                                      <a:latin typeface="Cambria Math" charset="0"/>
                                    </a:rPr>
                                    <m:t>0</m:t>
                                  </m:r>
                                </m:e>
                                <m:e>
                                  <m:r>
                                    <a:rPr lang="en-US" sz="2800" i="1">
                                      <a:latin typeface="Cambria Math" charset="0"/>
                                    </a:rPr>
                                    <m:t>−</m:t>
                                  </m:r>
                                  <m:d>
                                    <m:dPr>
                                      <m:ctrlPr>
                                        <a:rPr lang="mr-IN" sz="2800" i="1">
                                          <a:latin typeface="Cambria Math" panose="02040503050406030204" pitchFamily="18" charset="0"/>
                                        </a:rPr>
                                      </m:ctrlPr>
                                    </m:dPr>
                                    <m:e>
                                      <m:r>
                                        <a:rPr lang="mr-IN" sz="2800" i="1">
                                          <a:latin typeface="Cambria Math" charset="0"/>
                                          <a:ea typeface="Cambria Math" charset="0"/>
                                          <a:cs typeface="Cambria Math" charset="0"/>
                                        </a:rPr>
                                        <m:t>𝛿</m:t>
                                      </m:r>
                                      <m:sSub>
                                        <m:sSubPr>
                                          <m:ctrlPr>
                                            <a:rPr lang="en-US" sz="2800" i="1">
                                              <a:latin typeface="Cambria Math" panose="02040503050406030204" pitchFamily="18" charset="0"/>
                                              <a:ea typeface="Cambria Math" charset="0"/>
                                              <a:cs typeface="Cambria Math" charset="0"/>
                                            </a:rPr>
                                          </m:ctrlPr>
                                        </m:sSubPr>
                                        <m:e>
                                          <m:r>
                                            <a:rPr lang="en-US" sz="2800" i="1">
                                              <a:latin typeface="Cambria Math" charset="0"/>
                                              <a:ea typeface="Cambria Math" charset="0"/>
                                              <a:cs typeface="Cambria Math" charset="0"/>
                                            </a:rPr>
                                            <m:t>𝐸</m:t>
                                          </m:r>
                                        </m:e>
                                        <m:sub>
                                          <m:r>
                                            <a:rPr lang="en-US" sz="2800" i="1">
                                              <a:latin typeface="Cambria Math" charset="0"/>
                                              <a:ea typeface="Cambria Math" charset="0"/>
                                              <a:cs typeface="Cambria Math" charset="0"/>
                                            </a:rPr>
                                            <m:t>𝑧</m:t>
                                          </m:r>
                                        </m:sub>
                                      </m:sSub>
                                      <m:r>
                                        <a:rPr lang="en-US" sz="2800" i="1">
                                          <a:latin typeface="Cambria Math" charset="0"/>
                                          <a:ea typeface="Cambria Math" charset="0"/>
                                          <a:cs typeface="Cambria Math" charset="0"/>
                                        </a:rPr>
                                        <m:t>+</m:t>
                                      </m:r>
                                      <m:r>
                                        <a:rPr lang="en-US" sz="2800" i="1">
                                          <a:latin typeface="Cambria Math" charset="0"/>
                                          <a:ea typeface="Cambria Math" charset="0"/>
                                          <a:cs typeface="Cambria Math" charset="0"/>
                                        </a:rPr>
                                        <m:t>𝐽</m:t>
                                      </m:r>
                                    </m:e>
                                  </m:d>
                                  <m:r>
                                    <a:rPr lang="en-US" sz="2800" i="1">
                                      <a:latin typeface="Cambria Math" charset="0"/>
                                    </a:rPr>
                                    <m:t>/2</m:t>
                                  </m:r>
                                </m:e>
                                <m:e>
                                  <m:r>
                                    <a:rPr lang="en-US" sz="2800" b="0" i="1" smtClean="0">
                                      <a:latin typeface="Cambria Math" charset="0"/>
                                    </a:rPr>
                                    <m:t>𝐽</m:t>
                                  </m:r>
                                  <m:r>
                                    <a:rPr lang="en-US" sz="2800" b="0" i="1" smtClean="0">
                                      <a:latin typeface="Cambria Math" charset="0"/>
                                    </a:rPr>
                                    <m:t>/2</m:t>
                                  </m:r>
                                </m:e>
                                <m:e>
                                  <m:r>
                                    <a:rPr lang="en-US" sz="2800" b="0" i="1" smtClean="0">
                                      <a:latin typeface="Cambria Math" charset="0"/>
                                    </a:rPr>
                                    <m:t>0</m:t>
                                  </m:r>
                                </m:e>
                              </m:mr>
                              <m:mr>
                                <m:e>
                                  <m:r>
                                    <a:rPr lang="en-US" sz="2800" b="0" i="1" smtClean="0">
                                      <a:latin typeface="Cambria Math" charset="0"/>
                                    </a:rPr>
                                    <m:t>0</m:t>
                                  </m:r>
                                </m:e>
                                <m:e>
                                  <m:r>
                                    <a:rPr lang="en-US" sz="2800" b="0" i="1" smtClean="0">
                                      <a:latin typeface="Cambria Math" charset="0"/>
                                    </a:rPr>
                                    <m:t>𝐽</m:t>
                                  </m:r>
                                  <m:r>
                                    <a:rPr lang="en-US" sz="2800" b="0" i="1" smtClean="0">
                                      <a:latin typeface="Cambria Math" charset="0"/>
                                    </a:rPr>
                                    <m:t>/2</m:t>
                                  </m:r>
                                </m:e>
                                <m:e>
                                  <m:d>
                                    <m:dPr>
                                      <m:ctrlPr>
                                        <a:rPr lang="mr-IN" sz="2800" i="1">
                                          <a:latin typeface="Cambria Math" panose="02040503050406030204" pitchFamily="18" charset="0"/>
                                        </a:rPr>
                                      </m:ctrlPr>
                                    </m:dPr>
                                    <m:e>
                                      <m:r>
                                        <a:rPr lang="mr-IN" sz="2800" i="1">
                                          <a:latin typeface="Cambria Math" charset="0"/>
                                          <a:ea typeface="Cambria Math" charset="0"/>
                                          <a:cs typeface="Cambria Math" charset="0"/>
                                        </a:rPr>
                                        <m:t>𝛿</m:t>
                                      </m:r>
                                      <m:sSub>
                                        <m:sSubPr>
                                          <m:ctrlPr>
                                            <a:rPr lang="en-US" sz="2800" i="1">
                                              <a:latin typeface="Cambria Math" panose="02040503050406030204" pitchFamily="18" charset="0"/>
                                              <a:ea typeface="Cambria Math" charset="0"/>
                                              <a:cs typeface="Cambria Math" charset="0"/>
                                            </a:rPr>
                                          </m:ctrlPr>
                                        </m:sSubPr>
                                        <m:e>
                                          <m:r>
                                            <a:rPr lang="en-US" sz="2800" i="1">
                                              <a:latin typeface="Cambria Math" charset="0"/>
                                              <a:ea typeface="Cambria Math" charset="0"/>
                                              <a:cs typeface="Cambria Math" charset="0"/>
                                            </a:rPr>
                                            <m:t>𝐸</m:t>
                                          </m:r>
                                        </m:e>
                                        <m:sub>
                                          <m:r>
                                            <a:rPr lang="en-US" sz="2800" i="1">
                                              <a:latin typeface="Cambria Math" charset="0"/>
                                              <a:ea typeface="Cambria Math" charset="0"/>
                                              <a:cs typeface="Cambria Math" charset="0"/>
                                            </a:rPr>
                                            <m:t>𝑧</m:t>
                                          </m:r>
                                        </m:sub>
                                      </m:sSub>
                                      <m:r>
                                        <a:rPr lang="en-US" sz="2800" i="1">
                                          <a:latin typeface="Cambria Math" charset="0"/>
                                          <a:ea typeface="Cambria Math" charset="0"/>
                                          <a:cs typeface="Cambria Math" charset="0"/>
                                        </a:rPr>
                                        <m:t>−</m:t>
                                      </m:r>
                                      <m:r>
                                        <a:rPr lang="en-US" sz="2800" i="1">
                                          <a:latin typeface="Cambria Math" charset="0"/>
                                          <a:ea typeface="Cambria Math" charset="0"/>
                                          <a:cs typeface="Cambria Math" charset="0"/>
                                        </a:rPr>
                                        <m:t>𝐽</m:t>
                                      </m:r>
                                    </m:e>
                                  </m:d>
                                  <m:r>
                                    <a:rPr lang="en-US" sz="2800" i="1">
                                      <a:latin typeface="Cambria Math" charset="0"/>
                                    </a:rPr>
                                    <m:t>/2</m:t>
                                  </m:r>
                                </m:e>
                                <m:e>
                                  <m:r>
                                    <a:rPr lang="en-US" sz="2800" b="0" i="1" smtClean="0">
                                      <a:latin typeface="Cambria Math" charset="0"/>
                                    </a:rPr>
                                    <m:t>0</m:t>
                                  </m:r>
                                </m:e>
                              </m:mr>
                              <m:mr>
                                <m:e>
                                  <m:r>
                                    <a:rPr lang="en-US" sz="2800" b="0" i="1" smtClean="0">
                                      <a:latin typeface="Cambria Math" charset="0"/>
                                    </a:rPr>
                                    <m:t>0</m:t>
                                  </m:r>
                                </m:e>
                                <m:e>
                                  <m:r>
                                    <a:rPr lang="en-US" sz="2800" b="0" i="1" smtClean="0">
                                      <a:latin typeface="Cambria Math" charset="0"/>
                                    </a:rPr>
                                    <m:t>0</m:t>
                                  </m:r>
                                </m:e>
                                <m:e>
                                  <m:r>
                                    <a:rPr lang="en-US" sz="2800" b="0" i="1" smtClean="0">
                                      <a:latin typeface="Cambria Math" charset="0"/>
                                    </a:rPr>
                                    <m:t>0</m:t>
                                  </m:r>
                                </m:e>
                                <m:e>
                                  <m:sSub>
                                    <m:sSubPr>
                                      <m:ctrlPr>
                                        <a:rPr lang="en-US" sz="2800" i="1">
                                          <a:latin typeface="Cambria Math" panose="02040503050406030204" pitchFamily="18" charset="0"/>
                                        </a:rPr>
                                      </m:ctrlPr>
                                    </m:sSubPr>
                                    <m:e>
                                      <m:r>
                                        <a:rPr lang="en-US" sz="2800" i="1">
                                          <a:latin typeface="Cambria Math" charset="0"/>
                                        </a:rPr>
                                        <m:t>−</m:t>
                                      </m:r>
                                      <m:r>
                                        <a:rPr lang="en-US" sz="2800" i="1">
                                          <a:latin typeface="Cambria Math" charset="0"/>
                                        </a:rPr>
                                        <m:t>𝐸</m:t>
                                      </m:r>
                                    </m:e>
                                    <m:sub>
                                      <m:r>
                                        <a:rPr lang="en-US" sz="2800" i="1">
                                          <a:latin typeface="Cambria Math" charset="0"/>
                                        </a:rPr>
                                        <m:t>𝑧</m:t>
                                      </m:r>
                                    </m:sub>
                                  </m:sSub>
                                </m:e>
                              </m:mr>
                            </m:m>
                            <m:r>
                              <m:rPr>
                                <m:nor/>
                              </m:rPr>
                              <a:rPr lang="en-US" sz="2800" dirty="0"/>
                              <m:t> </m:t>
                            </m:r>
                          </m:e>
                        </m:d>
                      </m:oMath>
                    </m:oMathPara>
                  </a14:m>
                  <a:endParaRPr lang="en-US" sz="2800" dirty="0"/>
                </a:p>
              </p:txBody>
            </p:sp>
          </mc:Choice>
          <mc:Fallback xmlns="">
            <p:sp>
              <p:nvSpPr>
                <p:cNvPr id="36" name="TextBox 35">
                  <a:extLst>
                    <a:ext uri="{FF2B5EF4-FFF2-40B4-BE49-F238E27FC236}">
                      <a16:creationId xmlns:a16="http://schemas.microsoft.com/office/drawing/2014/main" id="{FEADA7BB-361C-334F-8993-FA98BD145509}"/>
                    </a:ext>
                  </a:extLst>
                </p:cNvPr>
                <p:cNvSpPr txBox="1">
                  <a:spLocks noRot="1" noChangeAspect="1" noMove="1" noResize="1" noEditPoints="1" noAdjustHandles="1" noChangeArrowheads="1" noChangeShapeType="1" noTextEdit="1"/>
                </p:cNvSpPr>
                <p:nvPr/>
              </p:nvSpPr>
              <p:spPr>
                <a:xfrm>
                  <a:off x="2505892" y="4345451"/>
                  <a:ext cx="7381060" cy="1715278"/>
                </a:xfrm>
                <a:prstGeom prst="rect">
                  <a:avLst/>
                </a:prstGeom>
                <a:blipFill>
                  <a:blip r:embed="rId5"/>
                  <a:stretch>
                    <a:fillRect l="-687" t="-735" b="-2941"/>
                  </a:stretch>
                </a:blipFill>
              </p:spPr>
              <p:txBody>
                <a:bodyPr/>
                <a:lstStyle/>
                <a:p>
                  <a:r>
                    <a:rPr lang="en-US">
                      <a:noFill/>
                    </a:rPr>
                    <a:t> </a:t>
                  </a:r>
                </a:p>
              </p:txBody>
            </p:sp>
          </mc:Fallback>
        </mc:AlternateContent>
        <p:cxnSp>
          <p:nvCxnSpPr>
            <p:cNvPr id="38" name="Curved Connector 37">
              <a:extLst>
                <a:ext uri="{FF2B5EF4-FFF2-40B4-BE49-F238E27FC236}">
                  <a16:creationId xmlns:a16="http://schemas.microsoft.com/office/drawing/2014/main" id="{C732721F-E3DA-A040-9B5B-AD807ED64BF0}"/>
                </a:ext>
              </a:extLst>
            </p:cNvPr>
            <p:cNvCxnSpPr>
              <a:cxnSpLocks/>
            </p:cNvCxnSpPr>
            <p:nvPr/>
          </p:nvCxnSpPr>
          <p:spPr>
            <a:xfrm rot="5400000">
              <a:off x="5373782" y="3373125"/>
              <a:ext cx="1827895" cy="984542"/>
            </a:xfrm>
            <a:prstGeom prst="curvedConnector3">
              <a:avLst>
                <a:gd name="adj1" fmla="val 50000"/>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grpSp>
        <p:nvGrpSpPr>
          <p:cNvPr id="46" name="Group 45">
            <a:extLst>
              <a:ext uri="{FF2B5EF4-FFF2-40B4-BE49-F238E27FC236}">
                <a16:creationId xmlns:a16="http://schemas.microsoft.com/office/drawing/2014/main" id="{DAB56DAA-DBCB-F540-B19F-A5C98CC48FCE}"/>
              </a:ext>
            </a:extLst>
          </p:cNvPr>
          <p:cNvGrpSpPr/>
          <p:nvPr/>
        </p:nvGrpSpPr>
        <p:grpSpPr>
          <a:xfrm>
            <a:off x="287504" y="759994"/>
            <a:ext cx="4268167" cy="3613888"/>
            <a:chOff x="287504" y="759994"/>
            <a:chExt cx="4268167" cy="3613888"/>
          </a:xfrm>
        </p:grpSpPr>
        <p:grpSp>
          <p:nvGrpSpPr>
            <p:cNvPr id="4" name="Group 3">
              <a:extLst>
                <a:ext uri="{FF2B5EF4-FFF2-40B4-BE49-F238E27FC236}">
                  <a16:creationId xmlns:a16="http://schemas.microsoft.com/office/drawing/2014/main" id="{DD1A347F-C604-964B-9E00-C0A42C48DA96}"/>
                </a:ext>
              </a:extLst>
            </p:cNvPr>
            <p:cNvGrpSpPr/>
            <p:nvPr/>
          </p:nvGrpSpPr>
          <p:grpSpPr>
            <a:xfrm>
              <a:off x="287504" y="962097"/>
              <a:ext cx="4268167" cy="2874911"/>
              <a:chOff x="1169247" y="2788761"/>
              <a:chExt cx="4616561" cy="2878858"/>
            </a:xfrm>
          </p:grpSpPr>
          <p:sp>
            <p:nvSpPr>
              <p:cNvPr id="5" name="Freeform 4">
                <a:extLst>
                  <a:ext uri="{FF2B5EF4-FFF2-40B4-BE49-F238E27FC236}">
                    <a16:creationId xmlns:a16="http://schemas.microsoft.com/office/drawing/2014/main" id="{09DB43D3-B70C-1D47-8D50-43300DF5A03B}"/>
                  </a:ext>
                </a:extLst>
              </p:cNvPr>
              <p:cNvSpPr/>
              <p:nvPr/>
            </p:nvSpPr>
            <p:spPr bwMode="auto">
              <a:xfrm rot="16200000" flipH="1">
                <a:off x="4532434" y="4220932"/>
                <a:ext cx="1698580" cy="808168"/>
              </a:xfrm>
              <a:custGeom>
                <a:avLst/>
                <a:gdLst>
                  <a:gd name="connsiteX0" fmla="*/ 0 w 2227810"/>
                  <a:gd name="connsiteY0" fmla="*/ 951752 h 965482"/>
                  <a:gd name="connsiteX1" fmla="*/ 3159 w 2227810"/>
                  <a:gd name="connsiteY1" fmla="*/ 965482 h 965482"/>
                  <a:gd name="connsiteX2" fmla="*/ 0 w 2227810"/>
                  <a:gd name="connsiteY2" fmla="*/ 965482 h 965482"/>
                  <a:gd name="connsiteX3" fmla="*/ 0 w 2227810"/>
                  <a:gd name="connsiteY3" fmla="*/ 0 h 965482"/>
                  <a:gd name="connsiteX4" fmla="*/ 2227810 w 2227810"/>
                  <a:gd name="connsiteY4" fmla="*/ 0 h 965482"/>
                  <a:gd name="connsiteX5" fmla="*/ 2227810 w 2227810"/>
                  <a:gd name="connsiteY5" fmla="*/ 965482 h 965482"/>
                  <a:gd name="connsiteX6" fmla="*/ 758544 w 2227810"/>
                  <a:gd name="connsiteY6" fmla="*/ 965482 h 965482"/>
                  <a:gd name="connsiteX7" fmla="*/ 720786 w 2227810"/>
                  <a:gd name="connsiteY7" fmla="*/ 958536 h 965482"/>
                  <a:gd name="connsiteX8" fmla="*/ 656307 w 2227810"/>
                  <a:gd name="connsiteY8" fmla="*/ 941306 h 965482"/>
                  <a:gd name="connsiteX9" fmla="*/ 340423 w 2227810"/>
                  <a:gd name="connsiteY9" fmla="*/ 101721 h 965482"/>
                  <a:gd name="connsiteX10" fmla="*/ 94677 w 2227810"/>
                  <a:gd name="connsiteY10" fmla="*/ 410 h 965482"/>
                  <a:gd name="connsiteX11" fmla="*/ 0 w 2227810"/>
                  <a:gd name="connsiteY11" fmla="*/ 2523 h 965482"/>
                  <a:gd name="connsiteX0" fmla="*/ 0 w 2227810"/>
                  <a:gd name="connsiteY0" fmla="*/ 965482 h 965482"/>
                  <a:gd name="connsiteX1" fmla="*/ 3159 w 2227810"/>
                  <a:gd name="connsiteY1" fmla="*/ 965482 h 965482"/>
                  <a:gd name="connsiteX2" fmla="*/ 0 w 2227810"/>
                  <a:gd name="connsiteY2" fmla="*/ 965482 h 965482"/>
                  <a:gd name="connsiteX3" fmla="*/ 0 w 2227810"/>
                  <a:gd name="connsiteY3" fmla="*/ 0 h 965482"/>
                  <a:gd name="connsiteX4" fmla="*/ 2227810 w 2227810"/>
                  <a:gd name="connsiteY4" fmla="*/ 0 h 965482"/>
                  <a:gd name="connsiteX5" fmla="*/ 2227810 w 2227810"/>
                  <a:gd name="connsiteY5" fmla="*/ 965482 h 965482"/>
                  <a:gd name="connsiteX6" fmla="*/ 758544 w 2227810"/>
                  <a:gd name="connsiteY6" fmla="*/ 965482 h 965482"/>
                  <a:gd name="connsiteX7" fmla="*/ 720786 w 2227810"/>
                  <a:gd name="connsiteY7" fmla="*/ 958536 h 965482"/>
                  <a:gd name="connsiteX8" fmla="*/ 656307 w 2227810"/>
                  <a:gd name="connsiteY8" fmla="*/ 941306 h 965482"/>
                  <a:gd name="connsiteX9" fmla="*/ 340423 w 2227810"/>
                  <a:gd name="connsiteY9" fmla="*/ 101721 h 965482"/>
                  <a:gd name="connsiteX10" fmla="*/ 94677 w 2227810"/>
                  <a:gd name="connsiteY10" fmla="*/ 410 h 965482"/>
                  <a:gd name="connsiteX11" fmla="*/ 0 w 2227810"/>
                  <a:gd name="connsiteY11" fmla="*/ 2523 h 965482"/>
                  <a:gd name="connsiteX12" fmla="*/ 0 w 2227810"/>
                  <a:gd name="connsiteY12" fmla="*/ 0 h 965482"/>
                  <a:gd name="connsiteX0" fmla="*/ 0 w 2227810"/>
                  <a:gd name="connsiteY0" fmla="*/ 0 h 965482"/>
                  <a:gd name="connsiteX1" fmla="*/ 2227810 w 2227810"/>
                  <a:gd name="connsiteY1" fmla="*/ 0 h 965482"/>
                  <a:gd name="connsiteX2" fmla="*/ 2227810 w 2227810"/>
                  <a:gd name="connsiteY2" fmla="*/ 965482 h 965482"/>
                  <a:gd name="connsiteX3" fmla="*/ 758544 w 2227810"/>
                  <a:gd name="connsiteY3" fmla="*/ 965482 h 965482"/>
                  <a:gd name="connsiteX4" fmla="*/ 720786 w 2227810"/>
                  <a:gd name="connsiteY4" fmla="*/ 958536 h 965482"/>
                  <a:gd name="connsiteX5" fmla="*/ 656307 w 2227810"/>
                  <a:gd name="connsiteY5" fmla="*/ 941306 h 965482"/>
                  <a:gd name="connsiteX6" fmla="*/ 340423 w 2227810"/>
                  <a:gd name="connsiteY6" fmla="*/ 101721 h 965482"/>
                  <a:gd name="connsiteX7" fmla="*/ 94677 w 2227810"/>
                  <a:gd name="connsiteY7" fmla="*/ 410 h 965482"/>
                  <a:gd name="connsiteX8" fmla="*/ 0 w 2227810"/>
                  <a:gd name="connsiteY8" fmla="*/ 2523 h 965482"/>
                  <a:gd name="connsiteX9" fmla="*/ 0 w 2227810"/>
                  <a:gd name="connsiteY9" fmla="*/ 0 h 96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7810" h="965482">
                    <a:moveTo>
                      <a:pt x="0" y="0"/>
                    </a:moveTo>
                    <a:lnTo>
                      <a:pt x="2227810" y="0"/>
                    </a:lnTo>
                    <a:lnTo>
                      <a:pt x="2227810" y="965482"/>
                    </a:lnTo>
                    <a:lnTo>
                      <a:pt x="758544" y="965482"/>
                    </a:lnTo>
                    <a:lnTo>
                      <a:pt x="720786" y="958536"/>
                    </a:lnTo>
                    <a:cubicBezTo>
                      <a:pt x="697975" y="953483"/>
                      <a:pt x="676421" y="947766"/>
                      <a:pt x="656307" y="941306"/>
                    </a:cubicBezTo>
                    <a:cubicBezTo>
                      <a:pt x="334478" y="837945"/>
                      <a:pt x="487281" y="258277"/>
                      <a:pt x="340423" y="101721"/>
                    </a:cubicBezTo>
                    <a:cubicBezTo>
                      <a:pt x="266994" y="23443"/>
                      <a:pt x="186984" y="3354"/>
                      <a:pt x="94677" y="410"/>
                    </a:cubicBezTo>
                    <a:lnTo>
                      <a:pt x="0" y="2523"/>
                    </a:lnTo>
                    <a:lnTo>
                      <a:pt x="0" y="0"/>
                    </a:lnTo>
                    <a:close/>
                  </a:path>
                </a:pathLst>
              </a:cu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a:lstStyle/>
              <a:p>
                <a:pPr defTabSz="912813" eaLnBrk="1" hangingPunct="1">
                  <a:defRPr/>
                </a:pPr>
                <a:endParaRPr lang="en-US" dirty="0">
                  <a:ea typeface="ＭＳ Ｐゴシック" pitchFamily="50" charset="-128"/>
                  <a:cs typeface="+mn-cs"/>
                </a:endParaRPr>
              </a:p>
            </p:txBody>
          </p:sp>
          <p:sp>
            <p:nvSpPr>
              <p:cNvPr id="6" name="Freeform 5">
                <a:extLst>
                  <a:ext uri="{FF2B5EF4-FFF2-40B4-BE49-F238E27FC236}">
                    <a16:creationId xmlns:a16="http://schemas.microsoft.com/office/drawing/2014/main" id="{395DCB41-91B4-A44E-9A65-6177B02C7C00}"/>
                  </a:ext>
                </a:extLst>
              </p:cNvPr>
              <p:cNvSpPr/>
              <p:nvPr/>
            </p:nvSpPr>
            <p:spPr bwMode="auto">
              <a:xfrm rot="5400000">
                <a:off x="724041" y="4213780"/>
                <a:ext cx="1698580" cy="808168"/>
              </a:xfrm>
              <a:custGeom>
                <a:avLst/>
                <a:gdLst>
                  <a:gd name="connsiteX0" fmla="*/ 0 w 2227810"/>
                  <a:gd name="connsiteY0" fmla="*/ 951752 h 965482"/>
                  <a:gd name="connsiteX1" fmla="*/ 3159 w 2227810"/>
                  <a:gd name="connsiteY1" fmla="*/ 965482 h 965482"/>
                  <a:gd name="connsiteX2" fmla="*/ 0 w 2227810"/>
                  <a:gd name="connsiteY2" fmla="*/ 965482 h 965482"/>
                  <a:gd name="connsiteX3" fmla="*/ 0 w 2227810"/>
                  <a:gd name="connsiteY3" fmla="*/ 0 h 965482"/>
                  <a:gd name="connsiteX4" fmla="*/ 2227810 w 2227810"/>
                  <a:gd name="connsiteY4" fmla="*/ 0 h 965482"/>
                  <a:gd name="connsiteX5" fmla="*/ 2227810 w 2227810"/>
                  <a:gd name="connsiteY5" fmla="*/ 965482 h 965482"/>
                  <a:gd name="connsiteX6" fmla="*/ 758544 w 2227810"/>
                  <a:gd name="connsiteY6" fmla="*/ 965482 h 965482"/>
                  <a:gd name="connsiteX7" fmla="*/ 720786 w 2227810"/>
                  <a:gd name="connsiteY7" fmla="*/ 958536 h 965482"/>
                  <a:gd name="connsiteX8" fmla="*/ 656307 w 2227810"/>
                  <a:gd name="connsiteY8" fmla="*/ 941306 h 965482"/>
                  <a:gd name="connsiteX9" fmla="*/ 340423 w 2227810"/>
                  <a:gd name="connsiteY9" fmla="*/ 101721 h 965482"/>
                  <a:gd name="connsiteX10" fmla="*/ 94677 w 2227810"/>
                  <a:gd name="connsiteY10" fmla="*/ 410 h 965482"/>
                  <a:gd name="connsiteX11" fmla="*/ 0 w 2227810"/>
                  <a:gd name="connsiteY11" fmla="*/ 2523 h 965482"/>
                  <a:gd name="connsiteX0" fmla="*/ 0 w 2227810"/>
                  <a:gd name="connsiteY0" fmla="*/ 965482 h 965482"/>
                  <a:gd name="connsiteX1" fmla="*/ 3159 w 2227810"/>
                  <a:gd name="connsiteY1" fmla="*/ 965482 h 965482"/>
                  <a:gd name="connsiteX2" fmla="*/ 0 w 2227810"/>
                  <a:gd name="connsiteY2" fmla="*/ 965482 h 965482"/>
                  <a:gd name="connsiteX3" fmla="*/ 0 w 2227810"/>
                  <a:gd name="connsiteY3" fmla="*/ 0 h 965482"/>
                  <a:gd name="connsiteX4" fmla="*/ 2227810 w 2227810"/>
                  <a:gd name="connsiteY4" fmla="*/ 0 h 965482"/>
                  <a:gd name="connsiteX5" fmla="*/ 2227810 w 2227810"/>
                  <a:gd name="connsiteY5" fmla="*/ 965482 h 965482"/>
                  <a:gd name="connsiteX6" fmla="*/ 758544 w 2227810"/>
                  <a:gd name="connsiteY6" fmla="*/ 965482 h 965482"/>
                  <a:gd name="connsiteX7" fmla="*/ 720786 w 2227810"/>
                  <a:gd name="connsiteY7" fmla="*/ 958536 h 965482"/>
                  <a:gd name="connsiteX8" fmla="*/ 656307 w 2227810"/>
                  <a:gd name="connsiteY8" fmla="*/ 941306 h 965482"/>
                  <a:gd name="connsiteX9" fmla="*/ 340423 w 2227810"/>
                  <a:gd name="connsiteY9" fmla="*/ 101721 h 965482"/>
                  <a:gd name="connsiteX10" fmla="*/ 94677 w 2227810"/>
                  <a:gd name="connsiteY10" fmla="*/ 410 h 965482"/>
                  <a:gd name="connsiteX11" fmla="*/ 0 w 2227810"/>
                  <a:gd name="connsiteY11" fmla="*/ 2523 h 965482"/>
                  <a:gd name="connsiteX12" fmla="*/ 0 w 2227810"/>
                  <a:gd name="connsiteY12" fmla="*/ 0 h 965482"/>
                  <a:gd name="connsiteX0" fmla="*/ 0 w 2227810"/>
                  <a:gd name="connsiteY0" fmla="*/ 0 h 965482"/>
                  <a:gd name="connsiteX1" fmla="*/ 2227810 w 2227810"/>
                  <a:gd name="connsiteY1" fmla="*/ 0 h 965482"/>
                  <a:gd name="connsiteX2" fmla="*/ 2227810 w 2227810"/>
                  <a:gd name="connsiteY2" fmla="*/ 965482 h 965482"/>
                  <a:gd name="connsiteX3" fmla="*/ 758544 w 2227810"/>
                  <a:gd name="connsiteY3" fmla="*/ 965482 h 965482"/>
                  <a:gd name="connsiteX4" fmla="*/ 720786 w 2227810"/>
                  <a:gd name="connsiteY4" fmla="*/ 958536 h 965482"/>
                  <a:gd name="connsiteX5" fmla="*/ 656307 w 2227810"/>
                  <a:gd name="connsiteY5" fmla="*/ 941306 h 965482"/>
                  <a:gd name="connsiteX6" fmla="*/ 340423 w 2227810"/>
                  <a:gd name="connsiteY6" fmla="*/ 101721 h 965482"/>
                  <a:gd name="connsiteX7" fmla="*/ 94677 w 2227810"/>
                  <a:gd name="connsiteY7" fmla="*/ 410 h 965482"/>
                  <a:gd name="connsiteX8" fmla="*/ 0 w 2227810"/>
                  <a:gd name="connsiteY8" fmla="*/ 2523 h 965482"/>
                  <a:gd name="connsiteX9" fmla="*/ 0 w 2227810"/>
                  <a:gd name="connsiteY9" fmla="*/ 0 h 96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7810" h="965482">
                    <a:moveTo>
                      <a:pt x="0" y="0"/>
                    </a:moveTo>
                    <a:lnTo>
                      <a:pt x="2227810" y="0"/>
                    </a:lnTo>
                    <a:lnTo>
                      <a:pt x="2227810" y="965482"/>
                    </a:lnTo>
                    <a:lnTo>
                      <a:pt x="758544" y="965482"/>
                    </a:lnTo>
                    <a:lnTo>
                      <a:pt x="720786" y="958536"/>
                    </a:lnTo>
                    <a:cubicBezTo>
                      <a:pt x="697975" y="953483"/>
                      <a:pt x="676421" y="947766"/>
                      <a:pt x="656307" y="941306"/>
                    </a:cubicBezTo>
                    <a:cubicBezTo>
                      <a:pt x="334478" y="837945"/>
                      <a:pt x="487281" y="258277"/>
                      <a:pt x="340423" y="101721"/>
                    </a:cubicBezTo>
                    <a:cubicBezTo>
                      <a:pt x="266994" y="23443"/>
                      <a:pt x="186984" y="3354"/>
                      <a:pt x="94677" y="410"/>
                    </a:cubicBezTo>
                    <a:lnTo>
                      <a:pt x="0" y="2523"/>
                    </a:lnTo>
                    <a:lnTo>
                      <a:pt x="0" y="0"/>
                    </a:lnTo>
                    <a:close/>
                  </a:path>
                </a:pathLst>
              </a:cu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a:lstStyle/>
              <a:p>
                <a:pPr defTabSz="912813" eaLnBrk="1" hangingPunct="1">
                  <a:defRPr/>
                </a:pPr>
                <a:endParaRPr lang="en-US" dirty="0">
                  <a:ea typeface="ＭＳ Ｐゴシック" pitchFamily="50" charset="-128"/>
                  <a:cs typeface="+mn-cs"/>
                </a:endParaRPr>
              </a:p>
            </p:txBody>
          </p:sp>
          <p:sp>
            <p:nvSpPr>
              <p:cNvPr id="7" name="Rectangle 6">
                <a:extLst>
                  <a:ext uri="{FF2B5EF4-FFF2-40B4-BE49-F238E27FC236}">
                    <a16:creationId xmlns:a16="http://schemas.microsoft.com/office/drawing/2014/main" id="{28335F93-BFA5-2A45-B0E1-019E2A32555D}"/>
                  </a:ext>
                </a:extLst>
              </p:cNvPr>
              <p:cNvSpPr/>
              <p:nvPr/>
            </p:nvSpPr>
            <p:spPr bwMode="auto">
              <a:xfrm flipH="1">
                <a:off x="1977417" y="2788761"/>
                <a:ext cx="143037" cy="267839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lIns="96309" tIns="48154" rIns="96309" bIns="48154"/>
              <a:lstStyle/>
              <a:p>
                <a:pPr defTabSz="961332" eaLnBrk="1" hangingPunct="1">
                  <a:defRPr/>
                </a:pPr>
                <a:endParaRPr lang="en-US" sz="1897">
                  <a:ea typeface="ＭＳ Ｐゴシック" pitchFamily="50" charset="-128"/>
                  <a:cs typeface="+mn-cs"/>
                </a:endParaRPr>
              </a:p>
            </p:txBody>
          </p:sp>
          <p:sp>
            <p:nvSpPr>
              <p:cNvPr id="8" name="Rectangle 7">
                <a:extLst>
                  <a:ext uri="{FF2B5EF4-FFF2-40B4-BE49-F238E27FC236}">
                    <a16:creationId xmlns:a16="http://schemas.microsoft.com/office/drawing/2014/main" id="{D8A6F3D7-EE3E-574F-912C-0791309F107C}"/>
                  </a:ext>
                </a:extLst>
              </p:cNvPr>
              <p:cNvSpPr/>
              <p:nvPr/>
            </p:nvSpPr>
            <p:spPr bwMode="auto">
              <a:xfrm>
                <a:off x="4859639" y="2795913"/>
                <a:ext cx="139460" cy="267839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lIns="96309" tIns="48154" rIns="96309" bIns="48154"/>
              <a:lstStyle/>
              <a:p>
                <a:pPr defTabSz="961332" eaLnBrk="1" hangingPunct="1">
                  <a:defRPr/>
                </a:pPr>
                <a:endParaRPr lang="en-US" sz="1897" dirty="0">
                  <a:ea typeface="ＭＳ Ｐゴシック" pitchFamily="50" charset="-128"/>
                  <a:cs typeface="+mn-cs"/>
                </a:endParaRPr>
              </a:p>
            </p:txBody>
          </p:sp>
          <p:sp>
            <p:nvSpPr>
              <p:cNvPr id="9" name="Rectangle 8">
                <a:extLst>
                  <a:ext uri="{FF2B5EF4-FFF2-40B4-BE49-F238E27FC236}">
                    <a16:creationId xmlns:a16="http://schemas.microsoft.com/office/drawing/2014/main" id="{9ADD89E6-3D45-D943-BAE5-05EF5B8DBAD2}"/>
                  </a:ext>
                </a:extLst>
              </p:cNvPr>
              <p:cNvSpPr/>
              <p:nvPr/>
            </p:nvSpPr>
            <p:spPr bwMode="auto">
              <a:xfrm>
                <a:off x="3429254" y="2788761"/>
                <a:ext cx="139460" cy="267839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lIns="96309" tIns="48154" rIns="96309" bIns="48154"/>
              <a:lstStyle/>
              <a:p>
                <a:pPr defTabSz="961332" eaLnBrk="1" hangingPunct="1">
                  <a:defRPr/>
                </a:pPr>
                <a:endParaRPr lang="en-US" sz="1897">
                  <a:ea typeface="ＭＳ Ｐゴシック" pitchFamily="50" charset="-128"/>
                  <a:cs typeface="+mn-cs"/>
                </a:endParaRPr>
              </a:p>
            </p:txBody>
          </p:sp>
          <p:grpSp>
            <p:nvGrpSpPr>
              <p:cNvPr id="10" name="Group 9">
                <a:extLst>
                  <a:ext uri="{FF2B5EF4-FFF2-40B4-BE49-F238E27FC236}">
                    <a16:creationId xmlns:a16="http://schemas.microsoft.com/office/drawing/2014/main" id="{F1E0DD50-21BE-FC4B-B98F-A6848EE26FDE}"/>
                  </a:ext>
                </a:extLst>
              </p:cNvPr>
              <p:cNvGrpSpPr/>
              <p:nvPr/>
            </p:nvGrpSpPr>
            <p:grpSpPr>
              <a:xfrm>
                <a:off x="2105620" y="4649348"/>
                <a:ext cx="1323563" cy="551379"/>
                <a:chOff x="2105620" y="2901937"/>
                <a:chExt cx="1323563" cy="551379"/>
              </a:xfrm>
            </p:grpSpPr>
            <p:cxnSp>
              <p:nvCxnSpPr>
                <p:cNvPr id="29" name="Straight Connector 477">
                  <a:extLst>
                    <a:ext uri="{FF2B5EF4-FFF2-40B4-BE49-F238E27FC236}">
                      <a16:creationId xmlns:a16="http://schemas.microsoft.com/office/drawing/2014/main" id="{1FD339FE-AD90-AE49-988C-A2AA6FE91EDB}"/>
                    </a:ext>
                  </a:extLst>
                </p:cNvPr>
                <p:cNvCxnSpPr>
                  <a:cxnSpLocks noChangeShapeType="1"/>
                </p:cNvCxnSpPr>
                <p:nvPr/>
              </p:nvCxnSpPr>
              <p:spPr bwMode="auto">
                <a:xfrm>
                  <a:off x="2105620" y="3453316"/>
                  <a:ext cx="1313944" cy="0"/>
                </a:xfrm>
                <a:prstGeom prst="line">
                  <a:avLst/>
                </a:prstGeom>
                <a:noFill/>
                <a:ln w="2857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0" name="Straight Connector 478">
                  <a:extLst>
                    <a:ext uri="{FF2B5EF4-FFF2-40B4-BE49-F238E27FC236}">
                      <a16:creationId xmlns:a16="http://schemas.microsoft.com/office/drawing/2014/main" id="{EA9CCEA1-CF96-A440-BD3C-8CC50E6326CF}"/>
                    </a:ext>
                  </a:extLst>
                </p:cNvPr>
                <p:cNvCxnSpPr>
                  <a:cxnSpLocks noChangeShapeType="1"/>
                </p:cNvCxnSpPr>
                <p:nvPr/>
              </p:nvCxnSpPr>
              <p:spPr bwMode="auto">
                <a:xfrm>
                  <a:off x="2115239" y="2901937"/>
                  <a:ext cx="1313944" cy="0"/>
                </a:xfrm>
                <a:prstGeom prst="line">
                  <a:avLst/>
                </a:prstGeom>
                <a:noFill/>
                <a:ln w="2857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1" name="Group 10">
                <a:extLst>
                  <a:ext uri="{FF2B5EF4-FFF2-40B4-BE49-F238E27FC236}">
                    <a16:creationId xmlns:a16="http://schemas.microsoft.com/office/drawing/2014/main" id="{284951AE-B3EC-F540-9053-C4F17CDB094C}"/>
                  </a:ext>
                </a:extLst>
              </p:cNvPr>
              <p:cNvGrpSpPr/>
              <p:nvPr/>
            </p:nvGrpSpPr>
            <p:grpSpPr>
              <a:xfrm>
                <a:off x="3557032" y="4392465"/>
                <a:ext cx="1313944" cy="1275154"/>
                <a:chOff x="3557032" y="3540316"/>
                <a:chExt cx="1313944" cy="1275154"/>
              </a:xfrm>
            </p:grpSpPr>
            <p:cxnSp>
              <p:nvCxnSpPr>
                <p:cNvPr id="25" name="Straight Connector 475">
                  <a:extLst>
                    <a:ext uri="{FF2B5EF4-FFF2-40B4-BE49-F238E27FC236}">
                      <a16:creationId xmlns:a16="http://schemas.microsoft.com/office/drawing/2014/main" id="{363F86C7-97B9-D144-84F7-BC501B80FB38}"/>
                    </a:ext>
                  </a:extLst>
                </p:cNvPr>
                <p:cNvCxnSpPr>
                  <a:cxnSpLocks noChangeShapeType="1"/>
                </p:cNvCxnSpPr>
                <p:nvPr/>
              </p:nvCxnSpPr>
              <p:spPr bwMode="auto">
                <a:xfrm flipH="1">
                  <a:off x="3557032" y="4380980"/>
                  <a:ext cx="1313944" cy="0"/>
                </a:xfrm>
                <a:prstGeom prst="line">
                  <a:avLst/>
                </a:prstGeom>
                <a:noFill/>
                <a:ln w="2857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Connector 482">
                  <a:extLst>
                    <a:ext uri="{FF2B5EF4-FFF2-40B4-BE49-F238E27FC236}">
                      <a16:creationId xmlns:a16="http://schemas.microsoft.com/office/drawing/2014/main" id="{8419BC9A-946D-0E42-85F7-3698D744698A}"/>
                    </a:ext>
                  </a:extLst>
                </p:cNvPr>
                <p:cNvCxnSpPr>
                  <a:cxnSpLocks noChangeShapeType="1"/>
                </p:cNvCxnSpPr>
                <p:nvPr/>
              </p:nvCxnSpPr>
              <p:spPr bwMode="auto">
                <a:xfrm flipH="1">
                  <a:off x="3557032" y="3540316"/>
                  <a:ext cx="1313944" cy="0"/>
                </a:xfrm>
                <a:prstGeom prst="line">
                  <a:avLst/>
                </a:prstGeom>
                <a:noFill/>
                <a:ln w="2857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Down Arrow 55">
                  <a:extLst>
                    <a:ext uri="{FF2B5EF4-FFF2-40B4-BE49-F238E27FC236}">
                      <a16:creationId xmlns:a16="http://schemas.microsoft.com/office/drawing/2014/main" id="{394FBACE-7E17-E044-9DD3-68F5B8F01DC5}"/>
                    </a:ext>
                  </a:extLst>
                </p:cNvPr>
                <p:cNvSpPr/>
                <p:nvPr/>
              </p:nvSpPr>
              <p:spPr>
                <a:xfrm>
                  <a:off x="4180818" y="4066181"/>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0B916AF-5AD2-B840-B6EF-CADCEB999B64}"/>
                    </a:ext>
                  </a:extLst>
                </p:cNvPr>
                <p:cNvSpPr/>
                <p:nvPr/>
              </p:nvSpPr>
              <p:spPr>
                <a:xfrm>
                  <a:off x="4022512" y="4161992"/>
                  <a:ext cx="454694" cy="428905"/>
                </a:xfrm>
                <a:prstGeom prst="ellipse">
                  <a:avLst/>
                </a:prstGeom>
                <a:gradFill flip="none" rotWithShape="1">
                  <a:gsLst>
                    <a:gs pos="0">
                      <a:srgbClr val="FC7F01"/>
                    </a:gs>
                    <a:gs pos="23000">
                      <a:srgbClr val="FC952C"/>
                    </a:gs>
                    <a:gs pos="60000">
                      <a:srgbClr val="FCD761"/>
                    </a:gs>
                    <a:gs pos="96000">
                      <a:srgbClr val="F0FF6E">
                        <a:alpha val="67843"/>
                      </a:srgb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grpSp>
          <p:grpSp>
            <p:nvGrpSpPr>
              <p:cNvPr id="12" name="Group 11">
                <a:extLst>
                  <a:ext uri="{FF2B5EF4-FFF2-40B4-BE49-F238E27FC236}">
                    <a16:creationId xmlns:a16="http://schemas.microsoft.com/office/drawing/2014/main" id="{D7A78017-D555-214F-A07E-552033CF3EF3}"/>
                  </a:ext>
                </a:extLst>
              </p:cNvPr>
              <p:cNvGrpSpPr/>
              <p:nvPr/>
            </p:nvGrpSpPr>
            <p:grpSpPr>
              <a:xfrm>
                <a:off x="2558700" y="4882133"/>
                <a:ext cx="454694" cy="749289"/>
                <a:chOff x="4582903" y="6077122"/>
                <a:chExt cx="454694" cy="749289"/>
              </a:xfrm>
            </p:grpSpPr>
            <p:sp>
              <p:nvSpPr>
                <p:cNvPr id="23" name="Down Arrow 55">
                  <a:extLst>
                    <a:ext uri="{FF2B5EF4-FFF2-40B4-BE49-F238E27FC236}">
                      <a16:creationId xmlns:a16="http://schemas.microsoft.com/office/drawing/2014/main" id="{9E3EEC3A-FFC5-494B-85FA-BCE92F30994C}"/>
                    </a:ext>
                  </a:extLst>
                </p:cNvPr>
                <p:cNvSpPr/>
                <p:nvPr/>
              </p:nvSpPr>
              <p:spPr>
                <a:xfrm>
                  <a:off x="4744022" y="6077122"/>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E37EBC8-4753-614F-9779-C59D86018B27}"/>
                    </a:ext>
                  </a:extLst>
                </p:cNvPr>
                <p:cNvSpPr/>
                <p:nvPr/>
              </p:nvSpPr>
              <p:spPr>
                <a:xfrm>
                  <a:off x="4582903" y="6175741"/>
                  <a:ext cx="454694" cy="428905"/>
                </a:xfrm>
                <a:prstGeom prst="ellipse">
                  <a:avLst/>
                </a:prstGeom>
                <a:gradFill flip="none" rotWithShape="1">
                  <a:gsLst>
                    <a:gs pos="0">
                      <a:srgbClr val="FC7F01"/>
                    </a:gs>
                    <a:gs pos="23000">
                      <a:srgbClr val="FC952C"/>
                    </a:gs>
                    <a:gs pos="60000">
                      <a:srgbClr val="FCD761"/>
                    </a:gs>
                    <a:gs pos="96000">
                      <a:srgbClr val="F0FF6E">
                        <a:alpha val="67843"/>
                      </a:srgb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grpSp>
          <p:sp>
            <p:nvSpPr>
              <p:cNvPr id="13" name="Arc 12">
                <a:extLst>
                  <a:ext uri="{FF2B5EF4-FFF2-40B4-BE49-F238E27FC236}">
                    <a16:creationId xmlns:a16="http://schemas.microsoft.com/office/drawing/2014/main" id="{8A523C8F-293E-974F-824D-0B08778A9FD3}"/>
                  </a:ext>
                </a:extLst>
              </p:cNvPr>
              <p:cNvSpPr/>
              <p:nvPr/>
            </p:nvSpPr>
            <p:spPr bwMode="auto">
              <a:xfrm rot="5400000" flipH="1">
                <a:off x="4041564" y="4682478"/>
                <a:ext cx="480530" cy="289974"/>
              </a:xfrm>
              <a:prstGeom prst="arc">
                <a:avLst>
                  <a:gd name="adj1" fmla="val 13371094"/>
                  <a:gd name="adj2" fmla="val 18558021"/>
                </a:avLst>
              </a:prstGeom>
              <a:noFill/>
              <a:ln w="19050" cap="flat" cmpd="sng" algn="ctr">
                <a:solidFill>
                  <a:schemeClr val="tx1"/>
                </a:solidFill>
                <a:prstDash val="solid"/>
                <a:round/>
                <a:headEnd type="triangle" w="med" len="med"/>
                <a:tailEnd type="none" w="med" len="med"/>
              </a:ln>
              <a:effectLst/>
            </p:spPr>
            <p:txBody>
              <a:bodyPr/>
              <a:lstStyle/>
              <a:p>
                <a:pPr defTabSz="912813" eaLnBrk="1" hangingPunct="1">
                  <a:defRPr/>
                </a:pPr>
                <a:endParaRPr lang="en-US">
                  <a:ea typeface="ＭＳ Ｐゴシック" pitchFamily="50" charset="-128"/>
                  <a:cs typeface="+mn-cs"/>
                </a:endParaRPr>
              </a:p>
            </p:txBody>
          </p:sp>
          <p:sp>
            <p:nvSpPr>
              <p:cNvPr id="14" name="Arc 13">
                <a:extLst>
                  <a:ext uri="{FF2B5EF4-FFF2-40B4-BE49-F238E27FC236}">
                    <a16:creationId xmlns:a16="http://schemas.microsoft.com/office/drawing/2014/main" id="{BF1C351F-BDE3-DA4C-8B5C-DEA8FACD26AF}"/>
                  </a:ext>
                </a:extLst>
              </p:cNvPr>
              <p:cNvSpPr/>
              <p:nvPr/>
            </p:nvSpPr>
            <p:spPr bwMode="auto">
              <a:xfrm rot="5400000" flipV="1">
                <a:off x="3964695" y="4671376"/>
                <a:ext cx="480530" cy="291158"/>
              </a:xfrm>
              <a:prstGeom prst="arc">
                <a:avLst>
                  <a:gd name="adj1" fmla="val 13697965"/>
                  <a:gd name="adj2" fmla="val 18866593"/>
                </a:avLst>
              </a:prstGeom>
              <a:noFill/>
              <a:ln w="19050" cap="flat" cmpd="sng" algn="ctr">
                <a:solidFill>
                  <a:schemeClr val="tx1"/>
                </a:solidFill>
                <a:prstDash val="solid"/>
                <a:round/>
                <a:headEnd type="triangle" w="med" len="med"/>
                <a:tailEnd type="none" w="med" len="med"/>
              </a:ln>
              <a:effectLst/>
            </p:spPr>
            <p:txBody>
              <a:bodyPr/>
              <a:lstStyle/>
              <a:p>
                <a:pPr defTabSz="912813" eaLnBrk="1" hangingPunct="1">
                  <a:defRPr/>
                </a:pPr>
                <a:endParaRPr lang="en-US">
                  <a:ea typeface="ＭＳ Ｐゴシック" pitchFamily="50" charset="-128"/>
                  <a:cs typeface="+mn-cs"/>
                </a:endParaRPr>
              </a:p>
            </p:txBody>
          </p:sp>
          <p:sp>
            <p:nvSpPr>
              <p:cNvPr id="15" name="Down Arrow 55">
                <a:extLst>
                  <a:ext uri="{FF2B5EF4-FFF2-40B4-BE49-F238E27FC236}">
                    <a16:creationId xmlns:a16="http://schemas.microsoft.com/office/drawing/2014/main" id="{E9B5AB87-9F94-904F-B615-04B1ABF1A0B7}"/>
                  </a:ext>
                </a:extLst>
              </p:cNvPr>
              <p:cNvSpPr/>
              <p:nvPr/>
            </p:nvSpPr>
            <p:spPr>
              <a:xfrm rot="10800000">
                <a:off x="4175084" y="3996978"/>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729C0ED-B77B-BA4D-A0CE-39D9C324DF54}"/>
                  </a:ext>
                </a:extLst>
              </p:cNvPr>
              <p:cNvSpPr/>
              <p:nvPr/>
            </p:nvSpPr>
            <p:spPr>
              <a:xfrm>
                <a:off x="4021632" y="4206901"/>
                <a:ext cx="454694" cy="428905"/>
              </a:xfrm>
              <a:prstGeom prst="ellipse">
                <a:avLst/>
              </a:prstGeom>
              <a:gradFill flip="none" rotWithShape="1">
                <a:gsLst>
                  <a:gs pos="0">
                    <a:srgbClr val="FC7F01"/>
                  </a:gs>
                  <a:gs pos="23000">
                    <a:srgbClr val="FC952C"/>
                  </a:gs>
                  <a:gs pos="60000">
                    <a:srgbClr val="FCD761"/>
                  </a:gs>
                  <a:gs pos="96000">
                    <a:srgbClr val="F0FF6E">
                      <a:alpha val="67843"/>
                    </a:srgb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sp>
            <p:nvSpPr>
              <p:cNvPr id="17" name="Arc 16">
                <a:extLst>
                  <a:ext uri="{FF2B5EF4-FFF2-40B4-BE49-F238E27FC236}">
                    <a16:creationId xmlns:a16="http://schemas.microsoft.com/office/drawing/2014/main" id="{F8A86FA2-A41F-D643-95E5-58F348A63B10}"/>
                  </a:ext>
                </a:extLst>
              </p:cNvPr>
              <p:cNvSpPr/>
              <p:nvPr/>
            </p:nvSpPr>
            <p:spPr bwMode="auto">
              <a:xfrm rot="5400000" flipH="1">
                <a:off x="2616887" y="4792629"/>
                <a:ext cx="480530" cy="289974"/>
              </a:xfrm>
              <a:prstGeom prst="arc">
                <a:avLst>
                  <a:gd name="adj1" fmla="val 13371094"/>
                  <a:gd name="adj2" fmla="val 18558021"/>
                </a:avLst>
              </a:prstGeom>
              <a:noFill/>
              <a:ln w="19050" cap="flat" cmpd="sng" algn="ctr">
                <a:solidFill>
                  <a:schemeClr val="tx1"/>
                </a:solidFill>
                <a:prstDash val="solid"/>
                <a:round/>
                <a:headEnd type="triangle" w="med" len="med"/>
                <a:tailEnd type="none" w="med" len="med"/>
              </a:ln>
              <a:effectLst/>
            </p:spPr>
            <p:txBody>
              <a:bodyPr/>
              <a:lstStyle/>
              <a:p>
                <a:pPr defTabSz="912813" eaLnBrk="1" hangingPunct="1">
                  <a:defRPr/>
                </a:pPr>
                <a:endParaRPr lang="en-US">
                  <a:ea typeface="ＭＳ Ｐゴシック" pitchFamily="50" charset="-128"/>
                  <a:cs typeface="+mn-cs"/>
                </a:endParaRPr>
              </a:p>
            </p:txBody>
          </p:sp>
          <p:sp>
            <p:nvSpPr>
              <p:cNvPr id="18" name="Arc 17">
                <a:extLst>
                  <a:ext uri="{FF2B5EF4-FFF2-40B4-BE49-F238E27FC236}">
                    <a16:creationId xmlns:a16="http://schemas.microsoft.com/office/drawing/2014/main" id="{E9ECCC9E-8E0F-D44D-A27A-52444631033D}"/>
                  </a:ext>
                </a:extLst>
              </p:cNvPr>
              <p:cNvSpPr/>
              <p:nvPr/>
            </p:nvSpPr>
            <p:spPr bwMode="auto">
              <a:xfrm rot="5400000" flipV="1">
                <a:off x="2437664" y="4770108"/>
                <a:ext cx="480530" cy="291158"/>
              </a:xfrm>
              <a:prstGeom prst="arc">
                <a:avLst>
                  <a:gd name="adj1" fmla="val 13697965"/>
                  <a:gd name="adj2" fmla="val 18866593"/>
                </a:avLst>
              </a:prstGeom>
              <a:noFill/>
              <a:ln w="19050" cap="flat" cmpd="sng" algn="ctr">
                <a:solidFill>
                  <a:schemeClr val="tx1"/>
                </a:solidFill>
                <a:prstDash val="solid"/>
                <a:round/>
                <a:headEnd type="triangle" w="med" len="med"/>
                <a:tailEnd type="none" w="med" len="med"/>
              </a:ln>
              <a:effectLst/>
            </p:spPr>
            <p:txBody>
              <a:bodyPr/>
              <a:lstStyle/>
              <a:p>
                <a:pPr defTabSz="912813" eaLnBrk="1" hangingPunct="1">
                  <a:defRPr/>
                </a:pPr>
                <a:endParaRPr lang="en-US">
                  <a:ea typeface="ＭＳ Ｐゴシック" pitchFamily="50" charset="-128"/>
                  <a:cs typeface="+mn-cs"/>
                </a:endParaRPr>
              </a:p>
            </p:txBody>
          </p:sp>
          <p:sp>
            <p:nvSpPr>
              <p:cNvPr id="19" name="Down Arrow 55">
                <a:extLst>
                  <a:ext uri="{FF2B5EF4-FFF2-40B4-BE49-F238E27FC236}">
                    <a16:creationId xmlns:a16="http://schemas.microsoft.com/office/drawing/2014/main" id="{4CD1E039-3F1E-604A-B349-3D15D1E16CF0}"/>
                  </a:ext>
                </a:extLst>
              </p:cNvPr>
              <p:cNvSpPr/>
              <p:nvPr/>
            </p:nvSpPr>
            <p:spPr>
              <a:xfrm rot="10800000">
                <a:off x="2719446" y="4206538"/>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11BD22-2F85-374E-B78F-0A8BC2B657D5}"/>
                  </a:ext>
                </a:extLst>
              </p:cNvPr>
              <p:cNvSpPr/>
              <p:nvPr/>
            </p:nvSpPr>
            <p:spPr>
              <a:xfrm>
                <a:off x="2565994" y="4416461"/>
                <a:ext cx="454694" cy="428905"/>
              </a:xfrm>
              <a:prstGeom prst="ellipse">
                <a:avLst/>
              </a:prstGeom>
              <a:gradFill flip="none" rotWithShape="1">
                <a:gsLst>
                  <a:gs pos="0">
                    <a:srgbClr val="FC7F01"/>
                  </a:gs>
                  <a:gs pos="23000">
                    <a:srgbClr val="FC952C"/>
                  </a:gs>
                  <a:gs pos="60000">
                    <a:srgbClr val="FCD761"/>
                  </a:gs>
                  <a:gs pos="96000">
                    <a:srgbClr val="F0FF6E">
                      <a:alpha val="67843"/>
                    </a:srgb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pic>
            <p:nvPicPr>
              <p:cNvPr id="21" name="Picture 20">
                <a:extLst>
                  <a:ext uri="{FF2B5EF4-FFF2-40B4-BE49-F238E27FC236}">
                    <a16:creationId xmlns:a16="http://schemas.microsoft.com/office/drawing/2014/main" id="{7E564AD8-9B24-B443-B751-8A23B66E86C9}"/>
                  </a:ext>
                </a:extLst>
              </p:cNvPr>
              <p:cNvPicPr>
                <a:picLocks noChangeAspect="1"/>
              </p:cNvPicPr>
              <p:nvPr/>
            </p:nvPicPr>
            <p:blipFill>
              <a:blip r:embed="rId6"/>
              <a:stretch>
                <a:fillRect/>
              </a:stretch>
            </p:blipFill>
            <p:spPr>
              <a:xfrm>
                <a:off x="1364809" y="4466114"/>
                <a:ext cx="1073745" cy="495575"/>
              </a:xfrm>
              <a:prstGeom prst="rect">
                <a:avLst/>
              </a:prstGeom>
            </p:spPr>
          </p:pic>
          <p:pic>
            <p:nvPicPr>
              <p:cNvPr id="22" name="Picture 21">
                <a:extLst>
                  <a:ext uri="{FF2B5EF4-FFF2-40B4-BE49-F238E27FC236}">
                    <a16:creationId xmlns:a16="http://schemas.microsoft.com/office/drawing/2014/main" id="{3898FA64-6940-C941-B3B5-ECEA22E8CDC4}"/>
                  </a:ext>
                </a:extLst>
              </p:cNvPr>
              <p:cNvPicPr>
                <a:picLocks noChangeAspect="1"/>
              </p:cNvPicPr>
              <p:nvPr/>
            </p:nvPicPr>
            <p:blipFill>
              <a:blip r:embed="rId6"/>
              <a:stretch>
                <a:fillRect/>
              </a:stretch>
            </p:blipFill>
            <p:spPr>
              <a:xfrm rot="8344267">
                <a:off x="4523526" y="4434851"/>
                <a:ext cx="1073745" cy="495575"/>
              </a:xfrm>
              <a:prstGeom prst="rect">
                <a:avLst/>
              </a:prstGeom>
            </p:spPr>
          </p:pic>
        </p:grpSp>
        <p:sp>
          <p:nvSpPr>
            <p:cNvPr id="35" name="Rectangle 34">
              <a:extLst>
                <a:ext uri="{FF2B5EF4-FFF2-40B4-BE49-F238E27FC236}">
                  <a16:creationId xmlns:a16="http://schemas.microsoft.com/office/drawing/2014/main" id="{5D542594-5EB5-A942-9939-B513FB3F8ECD}"/>
                </a:ext>
              </a:extLst>
            </p:cNvPr>
            <p:cNvSpPr/>
            <p:nvPr/>
          </p:nvSpPr>
          <p:spPr>
            <a:xfrm>
              <a:off x="1086358" y="3912217"/>
              <a:ext cx="1165704"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sym typeface="Wingdings" pitchFamily="2" charset="2"/>
                </a:rPr>
                <a:t>Left dot</a:t>
              </a:r>
            </a:p>
          </p:txBody>
        </p:sp>
        <p:pic>
          <p:nvPicPr>
            <p:cNvPr id="41" name="Picture 40">
              <a:extLst>
                <a:ext uri="{FF2B5EF4-FFF2-40B4-BE49-F238E27FC236}">
                  <a16:creationId xmlns:a16="http://schemas.microsoft.com/office/drawing/2014/main" id="{34D83531-7C56-CF49-AF5B-68913E1BDBC8}"/>
                </a:ext>
              </a:extLst>
            </p:cNvPr>
            <p:cNvPicPr>
              <a:picLocks noChangeAspect="1"/>
            </p:cNvPicPr>
            <p:nvPr/>
          </p:nvPicPr>
          <p:blipFill>
            <a:blip r:embed="rId7"/>
            <a:stretch>
              <a:fillRect/>
            </a:stretch>
          </p:blipFill>
          <p:spPr>
            <a:xfrm>
              <a:off x="1268942" y="759994"/>
              <a:ext cx="1143643" cy="1238947"/>
            </a:xfrm>
            <a:prstGeom prst="rect">
              <a:avLst/>
            </a:prstGeom>
          </p:spPr>
        </p:pic>
        <p:cxnSp>
          <p:nvCxnSpPr>
            <p:cNvPr id="43" name="Straight Arrow Connector 42">
              <a:extLst>
                <a:ext uri="{FF2B5EF4-FFF2-40B4-BE49-F238E27FC236}">
                  <a16:creationId xmlns:a16="http://schemas.microsoft.com/office/drawing/2014/main" id="{42C11CB1-BF51-B941-9039-99DC41CDD60A}"/>
                </a:ext>
              </a:extLst>
            </p:cNvPr>
            <p:cNvCxnSpPr>
              <a:cxnSpLocks/>
            </p:cNvCxnSpPr>
            <p:nvPr/>
          </p:nvCxnSpPr>
          <p:spPr>
            <a:xfrm>
              <a:off x="1848029" y="1514934"/>
              <a:ext cx="1194749"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5161FB4-98DB-7742-A865-548A75E5B930}"/>
                </a:ext>
              </a:extLst>
            </p:cNvPr>
            <p:cNvSpPr/>
            <p:nvPr/>
          </p:nvSpPr>
          <p:spPr>
            <a:xfrm>
              <a:off x="2508311" y="3894278"/>
              <a:ext cx="1337226"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sym typeface="Wingdings" pitchFamily="2" charset="2"/>
                </a:rPr>
                <a:t>Right dot</a:t>
              </a:r>
            </a:p>
          </p:txBody>
        </p:sp>
      </p:grpSp>
    </p:spTree>
    <p:extLst>
      <p:ext uri="{BB962C8B-B14F-4D97-AF65-F5344CB8AC3E}">
        <p14:creationId xmlns:p14="http://schemas.microsoft.com/office/powerpoint/2010/main" val="93574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A1B71-5133-2342-9D3D-86E967F3B3D1}"/>
              </a:ext>
            </a:extLst>
          </p:cNvPr>
          <p:cNvSpPr>
            <a:spLocks noGrp="1"/>
          </p:cNvSpPr>
          <p:nvPr>
            <p:ph type="sldNum" sz="quarter" idx="12"/>
          </p:nvPr>
        </p:nvSpPr>
        <p:spPr/>
        <p:txBody>
          <a:bodyPr/>
          <a:lstStyle/>
          <a:p>
            <a:fld id="{8C987810-C33F-0147-A82A-1F506A35EEBE}" type="slidenum">
              <a:rPr lang="en-US" smtClean="0"/>
              <a:t>14</a:t>
            </a:fld>
            <a:endParaRPr lang="en-US"/>
          </a:p>
        </p:txBody>
      </p:sp>
      <p:sp>
        <p:nvSpPr>
          <p:cNvPr id="3" name="Title 1">
            <a:extLst>
              <a:ext uri="{FF2B5EF4-FFF2-40B4-BE49-F238E27FC236}">
                <a16:creationId xmlns:a16="http://schemas.microsoft.com/office/drawing/2014/main" id="{604F5F16-A76D-EB4D-AC9D-4DCBC337A35A}"/>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Charge noise induced infidelity (cont’d))  </a:t>
            </a:r>
          </a:p>
        </p:txBody>
      </p:sp>
      <p:grpSp>
        <p:nvGrpSpPr>
          <p:cNvPr id="19" name="Group 18">
            <a:extLst>
              <a:ext uri="{FF2B5EF4-FFF2-40B4-BE49-F238E27FC236}">
                <a16:creationId xmlns:a16="http://schemas.microsoft.com/office/drawing/2014/main" id="{2EF390E8-9187-0B46-9C60-852969BB35E5}"/>
              </a:ext>
            </a:extLst>
          </p:cNvPr>
          <p:cNvGrpSpPr/>
          <p:nvPr/>
        </p:nvGrpSpPr>
        <p:grpSpPr>
          <a:xfrm>
            <a:off x="6932492" y="2445169"/>
            <a:ext cx="3236744" cy="4674773"/>
            <a:chOff x="6932492" y="2445169"/>
            <a:chExt cx="3236744" cy="4674773"/>
          </a:xfrm>
        </p:grpSpPr>
        <p:grpSp>
          <p:nvGrpSpPr>
            <p:cNvPr id="39" name="Group 38">
              <a:extLst>
                <a:ext uri="{FF2B5EF4-FFF2-40B4-BE49-F238E27FC236}">
                  <a16:creationId xmlns:a16="http://schemas.microsoft.com/office/drawing/2014/main" id="{BEDD444F-0D75-814F-BB44-88E33FA34403}"/>
                </a:ext>
              </a:extLst>
            </p:cNvPr>
            <p:cNvGrpSpPr/>
            <p:nvPr/>
          </p:nvGrpSpPr>
          <p:grpSpPr>
            <a:xfrm>
              <a:off x="6956179" y="5628305"/>
              <a:ext cx="3026021" cy="1491637"/>
              <a:chOff x="6956179" y="5628305"/>
              <a:chExt cx="3026021" cy="1491637"/>
            </a:xfrm>
          </p:grpSpPr>
          <p:sp>
            <p:nvSpPr>
              <p:cNvPr id="35" name="Rectangle 34">
                <a:extLst>
                  <a:ext uri="{FF2B5EF4-FFF2-40B4-BE49-F238E27FC236}">
                    <a16:creationId xmlns:a16="http://schemas.microsoft.com/office/drawing/2014/main" id="{5799AF6F-4FF0-0749-A3E7-408ADA5A8DAD}"/>
                  </a:ext>
                </a:extLst>
              </p:cNvPr>
              <p:cNvSpPr/>
              <p:nvPr/>
            </p:nvSpPr>
            <p:spPr>
              <a:xfrm>
                <a:off x="6956179" y="5628305"/>
                <a:ext cx="3026021" cy="461665"/>
              </a:xfrm>
              <a:prstGeom prst="rect">
                <a:avLst/>
              </a:prstGeom>
            </p:spPr>
            <p:txBody>
              <a:bodyPr wrap="none">
                <a:spAutoFit/>
              </a:bodyPr>
              <a:lstStyle/>
              <a:p>
                <a:pPr lvl="0">
                  <a:defRPr/>
                </a:pPr>
                <a:r>
                  <a:rPr lang="en-US" sz="2400" b="1" dirty="0">
                    <a:latin typeface="Times New Roman" panose="02020603050405020304" pitchFamily="18" charset="0"/>
                    <a:cs typeface="Times New Roman" panose="02020603050405020304" pitchFamily="18" charset="0"/>
                  </a:rPr>
                  <a:t>Charge noise present </a:t>
                </a:r>
              </a:p>
            </p:txBody>
          </p:sp>
          <p:pic>
            <p:nvPicPr>
              <p:cNvPr id="37" name="Picture 36">
                <a:extLst>
                  <a:ext uri="{FF2B5EF4-FFF2-40B4-BE49-F238E27FC236}">
                    <a16:creationId xmlns:a16="http://schemas.microsoft.com/office/drawing/2014/main" id="{E2BD8969-251E-A44E-9802-05A6D64A03BE}"/>
                  </a:ext>
                </a:extLst>
              </p:cNvPr>
              <p:cNvPicPr>
                <a:picLocks noChangeAspect="1"/>
              </p:cNvPicPr>
              <p:nvPr/>
            </p:nvPicPr>
            <p:blipFill>
              <a:blip r:embed="rId3"/>
              <a:stretch>
                <a:fillRect/>
              </a:stretch>
            </p:blipFill>
            <p:spPr>
              <a:xfrm>
                <a:off x="7451271" y="6122593"/>
                <a:ext cx="1846943" cy="997349"/>
              </a:xfrm>
              <a:prstGeom prst="rect">
                <a:avLst/>
              </a:prstGeom>
            </p:spPr>
          </p:pic>
        </p:grpSp>
        <p:pic>
          <p:nvPicPr>
            <p:cNvPr id="1028" name="Picture 4">
              <a:extLst>
                <a:ext uri="{FF2B5EF4-FFF2-40B4-BE49-F238E27FC236}">
                  <a16:creationId xmlns:a16="http://schemas.microsoft.com/office/drawing/2014/main" id="{AD42CCE7-1F89-7D4E-8648-F1DE26DDB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492" y="2445169"/>
              <a:ext cx="3236744" cy="3249338"/>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9">
            <a:extLst>
              <a:ext uri="{FF2B5EF4-FFF2-40B4-BE49-F238E27FC236}">
                <a16:creationId xmlns:a16="http://schemas.microsoft.com/office/drawing/2014/main" id="{4075BC14-D914-9B40-A754-D2B6EAE8601C}"/>
              </a:ext>
            </a:extLst>
          </p:cNvPr>
          <p:cNvSpPr/>
          <p:nvPr/>
        </p:nvSpPr>
        <p:spPr>
          <a:xfrm>
            <a:off x="5977217" y="3244334"/>
            <a:ext cx="237566" cy="369332"/>
          </a:xfrm>
          <a:prstGeom prst="rect">
            <a:avLst/>
          </a:prstGeom>
        </p:spPr>
        <p:txBody>
          <a:bodyPr wrap="none">
            <a:spAutoFit/>
          </a:bodyPr>
          <a:lstStyle/>
          <a:p>
            <a:r>
              <a:rPr lang="en-US" dirty="0"/>
              <a:t> </a:t>
            </a:r>
          </a:p>
        </p:txBody>
      </p:sp>
      <p:sp>
        <p:nvSpPr>
          <p:cNvPr id="15" name="Rectangle 14">
            <a:extLst>
              <a:ext uri="{FF2B5EF4-FFF2-40B4-BE49-F238E27FC236}">
                <a16:creationId xmlns:a16="http://schemas.microsoft.com/office/drawing/2014/main" id="{13D20CFF-DFC3-AD4D-98E7-6A9E7C887225}"/>
              </a:ext>
            </a:extLst>
          </p:cNvPr>
          <p:cNvSpPr/>
          <p:nvPr/>
        </p:nvSpPr>
        <p:spPr>
          <a:xfrm>
            <a:off x="5977217" y="3244334"/>
            <a:ext cx="237566" cy="369332"/>
          </a:xfrm>
          <a:prstGeom prst="rect">
            <a:avLst/>
          </a:prstGeom>
        </p:spPr>
        <p:txBody>
          <a:bodyPr wrap="none">
            <a:spAutoFit/>
          </a:bodyPr>
          <a:lstStyle/>
          <a:p>
            <a:r>
              <a:rPr lang="en-US" dirty="0"/>
              <a:t> </a:t>
            </a:r>
          </a:p>
        </p:txBody>
      </p:sp>
      <p:sp>
        <p:nvSpPr>
          <p:cNvPr id="16" name="Rectangle 15">
            <a:extLst>
              <a:ext uri="{FF2B5EF4-FFF2-40B4-BE49-F238E27FC236}">
                <a16:creationId xmlns:a16="http://schemas.microsoft.com/office/drawing/2014/main" id="{3A34FB65-703E-2246-AC28-88CAEE8C2974}"/>
              </a:ext>
            </a:extLst>
          </p:cNvPr>
          <p:cNvSpPr/>
          <p:nvPr/>
        </p:nvSpPr>
        <p:spPr>
          <a:xfrm>
            <a:off x="5977217" y="3244334"/>
            <a:ext cx="237566" cy="369332"/>
          </a:xfrm>
          <a:prstGeom prst="rect">
            <a:avLst/>
          </a:prstGeom>
        </p:spPr>
        <p:txBody>
          <a:bodyPr wrap="none">
            <a:spAutoFit/>
          </a:bodyPr>
          <a:lstStyle/>
          <a:p>
            <a:r>
              <a:rPr lang="en-US" dirty="0"/>
              <a:t> </a:t>
            </a:r>
          </a:p>
        </p:txBody>
      </p:sp>
      <p:grpSp>
        <p:nvGrpSpPr>
          <p:cNvPr id="18" name="Group 17">
            <a:extLst>
              <a:ext uri="{FF2B5EF4-FFF2-40B4-BE49-F238E27FC236}">
                <a16:creationId xmlns:a16="http://schemas.microsoft.com/office/drawing/2014/main" id="{B23AFD2A-65DE-DF46-B5D6-116654D2B91C}"/>
              </a:ext>
            </a:extLst>
          </p:cNvPr>
          <p:cNvGrpSpPr/>
          <p:nvPr/>
        </p:nvGrpSpPr>
        <p:grpSpPr>
          <a:xfrm>
            <a:off x="479703" y="2237314"/>
            <a:ext cx="3187955" cy="4938180"/>
            <a:chOff x="479703" y="2237314"/>
            <a:chExt cx="3187955" cy="4938180"/>
          </a:xfrm>
        </p:grpSpPr>
        <p:grpSp>
          <p:nvGrpSpPr>
            <p:cNvPr id="38" name="Group 37">
              <a:extLst>
                <a:ext uri="{FF2B5EF4-FFF2-40B4-BE49-F238E27FC236}">
                  <a16:creationId xmlns:a16="http://schemas.microsoft.com/office/drawing/2014/main" id="{8E811833-16C1-8445-86F9-26C9420B35B6}"/>
                </a:ext>
              </a:extLst>
            </p:cNvPr>
            <p:cNvGrpSpPr/>
            <p:nvPr/>
          </p:nvGrpSpPr>
          <p:grpSpPr>
            <a:xfrm>
              <a:off x="479703" y="5628305"/>
              <a:ext cx="2879314" cy="1547189"/>
              <a:chOff x="479703" y="5628305"/>
              <a:chExt cx="2879314" cy="1547189"/>
            </a:xfrm>
          </p:grpSpPr>
          <p:sp>
            <p:nvSpPr>
              <p:cNvPr id="34" name="Rectangle 33">
                <a:extLst>
                  <a:ext uri="{FF2B5EF4-FFF2-40B4-BE49-F238E27FC236}">
                    <a16:creationId xmlns:a16="http://schemas.microsoft.com/office/drawing/2014/main" id="{ABE5BCF7-720F-8B41-88FB-1A35DA3ADC5A}"/>
                  </a:ext>
                </a:extLst>
              </p:cNvPr>
              <p:cNvSpPr/>
              <p:nvPr/>
            </p:nvSpPr>
            <p:spPr>
              <a:xfrm>
                <a:off x="479703" y="5628305"/>
                <a:ext cx="2879314" cy="461665"/>
              </a:xfrm>
              <a:prstGeom prst="rect">
                <a:avLst/>
              </a:prstGeom>
            </p:spPr>
            <p:txBody>
              <a:bodyPr wrap="none">
                <a:spAutoFit/>
              </a:bodyPr>
              <a:lstStyle/>
              <a:p>
                <a:pPr lvl="0">
                  <a:defRPr/>
                </a:pPr>
                <a:r>
                  <a:rPr lang="en-US" sz="2400" b="1" dirty="0">
                    <a:latin typeface="Times New Roman" panose="02020603050405020304" pitchFamily="18" charset="0"/>
                    <a:cs typeface="Times New Roman" panose="02020603050405020304" pitchFamily="18" charset="0"/>
                  </a:rPr>
                  <a:t>Unperturbed system</a:t>
                </a:r>
              </a:p>
            </p:txBody>
          </p:sp>
          <p:pic>
            <p:nvPicPr>
              <p:cNvPr id="36" name="Picture 35">
                <a:extLst>
                  <a:ext uri="{FF2B5EF4-FFF2-40B4-BE49-F238E27FC236}">
                    <a16:creationId xmlns:a16="http://schemas.microsoft.com/office/drawing/2014/main" id="{46326AC5-FB2C-CA4F-96AF-F59B93C251B7}"/>
                  </a:ext>
                </a:extLst>
              </p:cNvPr>
              <p:cNvPicPr>
                <a:picLocks noChangeAspect="1"/>
              </p:cNvPicPr>
              <p:nvPr/>
            </p:nvPicPr>
            <p:blipFill>
              <a:blip r:embed="rId5"/>
              <a:stretch>
                <a:fillRect/>
              </a:stretch>
            </p:blipFill>
            <p:spPr>
              <a:xfrm>
                <a:off x="642988" y="6089970"/>
                <a:ext cx="2010229" cy="1085524"/>
              </a:xfrm>
              <a:prstGeom prst="rect">
                <a:avLst/>
              </a:prstGeom>
            </p:spPr>
          </p:pic>
        </p:grpSp>
        <p:pic>
          <p:nvPicPr>
            <p:cNvPr id="25" name="Google Shape;962;p50">
              <a:extLst>
                <a:ext uri="{FF2B5EF4-FFF2-40B4-BE49-F238E27FC236}">
                  <a16:creationId xmlns:a16="http://schemas.microsoft.com/office/drawing/2014/main" id="{6393BEC5-A02F-AD48-892B-F58F4F2A7B2B}"/>
                </a:ext>
              </a:extLst>
            </p:cNvPr>
            <p:cNvPicPr preferRelativeResize="0">
              <a:picLocks/>
            </p:cNvPicPr>
            <p:nvPr/>
          </p:nvPicPr>
          <p:blipFill rotWithShape="1">
            <a:blip r:embed="rId6">
              <a:alphaModFix/>
            </a:blip>
            <a:srcRect/>
            <a:stretch/>
          </p:blipFill>
          <p:spPr>
            <a:xfrm>
              <a:off x="479703" y="2237314"/>
              <a:ext cx="3187955" cy="3493394"/>
            </a:xfrm>
            <a:prstGeom prst="rect">
              <a:avLst/>
            </a:prstGeom>
            <a:noFill/>
            <a:ln>
              <a:noFill/>
            </a:ln>
          </p:spPr>
        </p:pic>
      </p:grpSp>
      <p:pic>
        <p:nvPicPr>
          <p:cNvPr id="28" name="Picture 6">
            <a:extLst>
              <a:ext uri="{FF2B5EF4-FFF2-40B4-BE49-F238E27FC236}">
                <a16:creationId xmlns:a16="http://schemas.microsoft.com/office/drawing/2014/main" id="{26BE6593-72EC-DF4D-B16A-9C39279584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7435" y="557948"/>
            <a:ext cx="5587307" cy="2028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938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5095461" cy="4351338"/>
          </a:xfrm>
        </p:spPr>
        <p:txBody>
          <a:bodyPr>
            <a:normAutofit/>
          </a:bodyPr>
          <a:lstStyle/>
          <a:p>
            <a:r>
              <a:rPr lang="en-US" dirty="0"/>
              <a:t>Apply magnetic field orthogonal to </a:t>
            </a:r>
            <a:r>
              <a:rPr lang="en-US" i="1" dirty="0"/>
              <a:t>B</a:t>
            </a:r>
          </a:p>
          <a:p>
            <a:r>
              <a:rPr lang="en-US" dirty="0"/>
              <a:t>Needs to be resonant with spins rotating frame</a:t>
            </a:r>
          </a:p>
          <a:p>
            <a:r>
              <a:rPr lang="en-US" dirty="0"/>
              <a:t>Microwave frequencies</a:t>
            </a:r>
          </a:p>
          <a:p>
            <a:r>
              <a:rPr lang="en-US" dirty="0"/>
              <a:t>Axis of rotation = phase</a:t>
            </a:r>
          </a:p>
          <a:p>
            <a:endParaRPr lang="en-US" dirty="0"/>
          </a:p>
        </p:txBody>
      </p:sp>
      <p:pic>
        <p:nvPicPr>
          <p:cNvPr id="4" name="Picture 3"/>
          <p:cNvPicPr>
            <a:picLocks noChangeAspect="1"/>
          </p:cNvPicPr>
          <p:nvPr/>
        </p:nvPicPr>
        <p:blipFill>
          <a:blip r:embed="rId4"/>
          <a:stretch>
            <a:fillRect/>
          </a:stretch>
        </p:blipFill>
        <p:spPr>
          <a:xfrm>
            <a:off x="7449237" y="5067918"/>
            <a:ext cx="3188344" cy="915801"/>
          </a:xfrm>
          <a:prstGeom prst="rect">
            <a:avLst/>
          </a:prstGeom>
        </p:spPr>
      </p:pic>
      <p:pic>
        <p:nvPicPr>
          <p:cNvPr id="11" name="rotatingrabiflops">
            <a:hlinkClick r:id="" action="ppaction://media"/>
            <a:extLst>
              <a:ext uri="{FF2B5EF4-FFF2-40B4-BE49-F238E27FC236}">
                <a16:creationId xmlns:a16="http://schemas.microsoft.com/office/drawing/2014/main" id="{2D2093C1-A42A-4907-9045-E71BDFE39B1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36937" y="1608130"/>
            <a:ext cx="3763131" cy="3641740"/>
          </a:xfrm>
          <a:prstGeom prst="rect">
            <a:avLst/>
          </a:prstGeom>
        </p:spPr>
      </p:pic>
      <p:sp>
        <p:nvSpPr>
          <p:cNvPr id="8" name="Title 1">
            <a:extLst>
              <a:ext uri="{FF2B5EF4-FFF2-40B4-BE49-F238E27FC236}">
                <a16:creationId xmlns:a16="http://schemas.microsoft.com/office/drawing/2014/main" id="{33ABBC1A-1AD4-304E-91CC-A5E15567741C}"/>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Controlling spins with microwaves </a:t>
            </a:r>
          </a:p>
        </p:txBody>
      </p:sp>
    </p:spTree>
    <p:extLst>
      <p:ext uri="{BB962C8B-B14F-4D97-AF65-F5344CB8AC3E}">
        <p14:creationId xmlns:p14="http://schemas.microsoft.com/office/powerpoint/2010/main" val="2250679343"/>
      </p:ext>
    </p:extLst>
  </p:cSld>
  <p:clrMapOvr>
    <a:masterClrMapping/>
  </p:clrMapOvr>
  <mc:AlternateContent xmlns:mc="http://schemas.openxmlformats.org/markup-compatibility/2006" xmlns:p14="http://schemas.microsoft.com/office/powerpoint/2010/main">
    <mc:Choice Requires="p14">
      <p:transition spd="slow" p14:dur="2000" advTm="26527"/>
    </mc:Choice>
    <mc:Fallback xmlns="">
      <p:transition spd="slow" advTm="265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98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A1B71-5133-2342-9D3D-86E967F3B3D1}"/>
              </a:ext>
            </a:extLst>
          </p:cNvPr>
          <p:cNvSpPr>
            <a:spLocks noGrp="1"/>
          </p:cNvSpPr>
          <p:nvPr>
            <p:ph type="sldNum" sz="quarter" idx="12"/>
          </p:nvPr>
        </p:nvSpPr>
        <p:spPr/>
        <p:txBody>
          <a:bodyPr/>
          <a:lstStyle/>
          <a:p>
            <a:fld id="{8C987810-C33F-0147-A82A-1F506A35EEBE}" type="slidenum">
              <a:rPr lang="en-US" smtClean="0"/>
              <a:t>16</a:t>
            </a:fld>
            <a:endParaRPr lang="en-US"/>
          </a:p>
        </p:txBody>
      </p:sp>
      <p:sp>
        <p:nvSpPr>
          <p:cNvPr id="3" name="Title 1">
            <a:extLst>
              <a:ext uri="{FF2B5EF4-FFF2-40B4-BE49-F238E27FC236}">
                <a16:creationId xmlns:a16="http://schemas.microsoft.com/office/drawing/2014/main" id="{604F5F16-A76D-EB4D-AC9D-4DCBC337A35A}"/>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Shaping pulses for noise robustness </a:t>
            </a:r>
          </a:p>
        </p:txBody>
      </p:sp>
      <p:pic>
        <p:nvPicPr>
          <p:cNvPr id="4" name="Picture 4">
            <a:extLst>
              <a:ext uri="{FF2B5EF4-FFF2-40B4-BE49-F238E27FC236}">
                <a16:creationId xmlns:a16="http://schemas.microsoft.com/office/drawing/2014/main" id="{D353B7D4-11CC-D045-B33F-50E3B0A72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642" y="517525"/>
            <a:ext cx="9607457" cy="56043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1C3524F-F371-0E42-BCE1-99B6BAF2F7AF}"/>
              </a:ext>
            </a:extLst>
          </p:cNvPr>
          <p:cNvSpPr/>
          <p:nvPr/>
        </p:nvSpPr>
        <p:spPr>
          <a:xfrm>
            <a:off x="2444035" y="6171684"/>
            <a:ext cx="4967129" cy="369332"/>
          </a:xfrm>
          <a:prstGeom prst="rect">
            <a:avLst/>
          </a:prstGeom>
        </p:spPr>
        <p:txBody>
          <a:bodyPr wrap="none">
            <a:spAutoFit/>
          </a:bodyPr>
          <a:lstStyle/>
          <a:p>
            <a:r>
              <a:rPr lang="en-US" dirty="0"/>
              <a:t>http://</a:t>
            </a:r>
            <a:r>
              <a:rPr lang="en-US" dirty="0" err="1"/>
              <a:t>mriphysics.github.io</a:t>
            </a:r>
            <a:r>
              <a:rPr lang="en-US" dirty="0"/>
              <a:t>/teaching-rf-</a:t>
            </a:r>
            <a:r>
              <a:rPr lang="en-US" dirty="0" err="1"/>
              <a:t>pulses.html</a:t>
            </a:r>
            <a:endParaRPr lang="en-US" dirty="0"/>
          </a:p>
        </p:txBody>
      </p:sp>
    </p:spTree>
    <p:extLst>
      <p:ext uri="{BB962C8B-B14F-4D97-AF65-F5344CB8AC3E}">
        <p14:creationId xmlns:p14="http://schemas.microsoft.com/office/powerpoint/2010/main" val="2246094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A1B71-5133-2342-9D3D-86E967F3B3D1}"/>
              </a:ext>
            </a:extLst>
          </p:cNvPr>
          <p:cNvSpPr>
            <a:spLocks noGrp="1"/>
          </p:cNvSpPr>
          <p:nvPr>
            <p:ph type="sldNum" sz="quarter" idx="12"/>
          </p:nvPr>
        </p:nvSpPr>
        <p:spPr/>
        <p:txBody>
          <a:bodyPr/>
          <a:lstStyle/>
          <a:p>
            <a:fld id="{8C987810-C33F-0147-A82A-1F506A35EEBE}" type="slidenum">
              <a:rPr lang="en-US" smtClean="0"/>
              <a:t>17</a:t>
            </a:fld>
            <a:endParaRPr lang="en-US"/>
          </a:p>
        </p:txBody>
      </p:sp>
      <p:sp>
        <p:nvSpPr>
          <p:cNvPr id="3" name="Title 1">
            <a:extLst>
              <a:ext uri="{FF2B5EF4-FFF2-40B4-BE49-F238E27FC236}">
                <a16:creationId xmlns:a16="http://schemas.microsoft.com/office/drawing/2014/main" id="{604F5F16-A76D-EB4D-AC9D-4DCBC337A35A}"/>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Systematic pulse engineering for single qubit gates </a:t>
            </a:r>
          </a:p>
        </p:txBody>
      </p:sp>
      <p:pic>
        <p:nvPicPr>
          <p:cNvPr id="4098" name="Picture 2" descr="Quantum logic gate - Wikipedia">
            <a:extLst>
              <a:ext uri="{FF2B5EF4-FFF2-40B4-BE49-F238E27FC236}">
                <a16:creationId xmlns:a16="http://schemas.microsoft.com/office/drawing/2014/main" id="{66F02E16-1C97-5845-9DCF-E1C437185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17" y="792586"/>
            <a:ext cx="3926027" cy="4829281"/>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F928B706-35EF-1345-BCA7-9C362BE9345E}"/>
              </a:ext>
            </a:extLst>
          </p:cNvPr>
          <p:cNvSpPr/>
          <p:nvPr/>
        </p:nvSpPr>
        <p:spPr>
          <a:xfrm>
            <a:off x="-305300" y="1019052"/>
            <a:ext cx="4721125" cy="1325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B4AC84-B6D5-5E4F-BA07-211A3273C48B}"/>
              </a:ext>
            </a:extLst>
          </p:cNvPr>
          <p:cNvPicPr>
            <a:picLocks noChangeAspect="1"/>
          </p:cNvPicPr>
          <p:nvPr/>
        </p:nvPicPr>
        <p:blipFill>
          <a:blip r:embed="rId4"/>
          <a:stretch>
            <a:fillRect/>
          </a:stretch>
        </p:blipFill>
        <p:spPr>
          <a:xfrm>
            <a:off x="5590953" y="3617333"/>
            <a:ext cx="4578545" cy="2755606"/>
          </a:xfrm>
          <a:prstGeom prst="rect">
            <a:avLst/>
          </a:prstGeom>
        </p:spPr>
      </p:pic>
      <p:grpSp>
        <p:nvGrpSpPr>
          <p:cNvPr id="8" name="Group 7">
            <a:extLst>
              <a:ext uri="{FF2B5EF4-FFF2-40B4-BE49-F238E27FC236}">
                <a16:creationId xmlns:a16="http://schemas.microsoft.com/office/drawing/2014/main" id="{99282DCF-BA11-134C-BB21-590300B6FAF7}"/>
              </a:ext>
            </a:extLst>
          </p:cNvPr>
          <p:cNvGrpSpPr/>
          <p:nvPr/>
        </p:nvGrpSpPr>
        <p:grpSpPr>
          <a:xfrm>
            <a:off x="5370288" y="748136"/>
            <a:ext cx="6564758" cy="6017098"/>
            <a:chOff x="5370288" y="748136"/>
            <a:chExt cx="6564758" cy="6017098"/>
          </a:xfrm>
        </p:grpSpPr>
        <p:pic>
          <p:nvPicPr>
            <p:cNvPr id="6" name="Picture 5">
              <a:extLst>
                <a:ext uri="{FF2B5EF4-FFF2-40B4-BE49-F238E27FC236}">
                  <a16:creationId xmlns:a16="http://schemas.microsoft.com/office/drawing/2014/main" id="{DE355BDC-417E-1144-A899-8FB1306BC9A0}"/>
                </a:ext>
              </a:extLst>
            </p:cNvPr>
            <p:cNvPicPr>
              <a:picLocks noChangeAspect="1"/>
            </p:cNvPicPr>
            <p:nvPr/>
          </p:nvPicPr>
          <p:blipFill rotWithShape="1">
            <a:blip r:embed="rId5"/>
            <a:srcRect r="6008"/>
            <a:stretch/>
          </p:blipFill>
          <p:spPr>
            <a:xfrm>
              <a:off x="5370288" y="748136"/>
              <a:ext cx="4985824" cy="2755606"/>
            </a:xfrm>
            <a:prstGeom prst="rect">
              <a:avLst/>
            </a:prstGeom>
          </p:spPr>
        </p:pic>
        <p:sp>
          <p:nvSpPr>
            <p:cNvPr id="7" name="Rectangle 6">
              <a:extLst>
                <a:ext uri="{FF2B5EF4-FFF2-40B4-BE49-F238E27FC236}">
                  <a16:creationId xmlns:a16="http://schemas.microsoft.com/office/drawing/2014/main" id="{141BDC8C-17D0-DD4F-B75B-B82F1A6F154D}"/>
                </a:ext>
              </a:extLst>
            </p:cNvPr>
            <p:cNvSpPr/>
            <p:nvPr/>
          </p:nvSpPr>
          <p:spPr>
            <a:xfrm>
              <a:off x="5839046" y="6395902"/>
              <a:ext cx="6096000" cy="369332"/>
            </a:xfrm>
            <a:prstGeom prst="rect">
              <a:avLst/>
            </a:prstGeom>
          </p:spPr>
          <p:txBody>
            <a:bodyPr>
              <a:spAutoFit/>
            </a:bodyPr>
            <a:lstStyle/>
            <a:p>
              <a:r>
                <a:rPr lang="en-US" dirty="0">
                  <a:solidFill>
                    <a:srgbClr val="222222"/>
                  </a:solidFill>
                  <a:latin typeface="Arial" panose="020B0604020202020204" pitchFamily="34" charset="0"/>
                </a:rPr>
                <a:t>Yang, C. H., et al. (2019): 151-158.</a:t>
              </a:r>
              <a:endParaRPr lang="en-US" dirty="0"/>
            </a:p>
          </p:txBody>
        </p:sp>
      </p:grpSp>
    </p:spTree>
    <p:extLst>
      <p:ext uri="{BB962C8B-B14F-4D97-AF65-F5344CB8AC3E}">
        <p14:creationId xmlns:p14="http://schemas.microsoft.com/office/powerpoint/2010/main" val="158310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A1B71-5133-2342-9D3D-86E967F3B3D1}"/>
              </a:ext>
            </a:extLst>
          </p:cNvPr>
          <p:cNvSpPr>
            <a:spLocks noGrp="1"/>
          </p:cNvSpPr>
          <p:nvPr>
            <p:ph type="sldNum" sz="quarter" idx="12"/>
          </p:nvPr>
        </p:nvSpPr>
        <p:spPr/>
        <p:txBody>
          <a:bodyPr/>
          <a:lstStyle/>
          <a:p>
            <a:fld id="{8C987810-C33F-0147-A82A-1F506A35EEBE}" type="slidenum">
              <a:rPr lang="en-US" smtClean="0"/>
              <a:t>18</a:t>
            </a:fld>
            <a:endParaRPr lang="en-US"/>
          </a:p>
        </p:txBody>
      </p:sp>
      <p:sp>
        <p:nvSpPr>
          <p:cNvPr id="3" name="Title 1">
            <a:extLst>
              <a:ext uri="{FF2B5EF4-FFF2-40B4-BE49-F238E27FC236}">
                <a16:creationId xmlns:a16="http://schemas.microsoft.com/office/drawing/2014/main" id="{604F5F16-A76D-EB4D-AC9D-4DCBC337A35A}"/>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Pulse engineering protocol: gradient based optimization </a:t>
            </a:r>
          </a:p>
        </p:txBody>
      </p:sp>
      <p:grpSp>
        <p:nvGrpSpPr>
          <p:cNvPr id="7" name="Group 6">
            <a:extLst>
              <a:ext uri="{FF2B5EF4-FFF2-40B4-BE49-F238E27FC236}">
                <a16:creationId xmlns:a16="http://schemas.microsoft.com/office/drawing/2014/main" id="{E6D08448-8590-DB4F-819E-5B888D5301B3}"/>
              </a:ext>
            </a:extLst>
          </p:cNvPr>
          <p:cNvGrpSpPr/>
          <p:nvPr/>
        </p:nvGrpSpPr>
        <p:grpSpPr>
          <a:xfrm>
            <a:off x="-67780" y="662781"/>
            <a:ext cx="11608981" cy="3050923"/>
            <a:chOff x="-255181" y="390408"/>
            <a:chExt cx="11608981" cy="3050923"/>
          </a:xfrm>
        </p:grpSpPr>
        <p:pic>
          <p:nvPicPr>
            <p:cNvPr id="5" name="Picture 4">
              <a:extLst>
                <a:ext uri="{FF2B5EF4-FFF2-40B4-BE49-F238E27FC236}">
                  <a16:creationId xmlns:a16="http://schemas.microsoft.com/office/drawing/2014/main" id="{1A030EB3-ACEE-AB41-A80D-F98DF6AA7614}"/>
                </a:ext>
              </a:extLst>
            </p:cNvPr>
            <p:cNvPicPr>
              <a:picLocks noChangeAspect="1"/>
            </p:cNvPicPr>
            <p:nvPr/>
          </p:nvPicPr>
          <p:blipFill>
            <a:blip r:embed="rId3"/>
            <a:stretch>
              <a:fillRect/>
            </a:stretch>
          </p:blipFill>
          <p:spPr>
            <a:xfrm>
              <a:off x="-255181" y="662781"/>
              <a:ext cx="8337436" cy="1033272"/>
            </a:xfrm>
            <a:prstGeom prst="rect">
              <a:avLst/>
            </a:prstGeom>
          </p:spPr>
        </p:pic>
        <p:pic>
          <p:nvPicPr>
            <p:cNvPr id="6" name="Picture 5">
              <a:extLst>
                <a:ext uri="{FF2B5EF4-FFF2-40B4-BE49-F238E27FC236}">
                  <a16:creationId xmlns:a16="http://schemas.microsoft.com/office/drawing/2014/main" id="{4671E2AF-A852-004A-BFE0-B6F3D3684ED5}"/>
                </a:ext>
              </a:extLst>
            </p:cNvPr>
            <p:cNvPicPr>
              <a:picLocks noChangeAspect="1"/>
            </p:cNvPicPr>
            <p:nvPr/>
          </p:nvPicPr>
          <p:blipFill>
            <a:blip r:embed="rId4"/>
            <a:stretch>
              <a:fillRect/>
            </a:stretch>
          </p:blipFill>
          <p:spPr>
            <a:xfrm>
              <a:off x="8528872" y="390408"/>
              <a:ext cx="2824928" cy="3050923"/>
            </a:xfrm>
            <a:prstGeom prst="rect">
              <a:avLst/>
            </a:prstGeom>
          </p:spPr>
        </p:pic>
      </p:grpSp>
      <p:grpSp>
        <p:nvGrpSpPr>
          <p:cNvPr id="11" name="Group 10">
            <a:extLst>
              <a:ext uri="{FF2B5EF4-FFF2-40B4-BE49-F238E27FC236}">
                <a16:creationId xmlns:a16="http://schemas.microsoft.com/office/drawing/2014/main" id="{7AABD03C-399D-0341-87C3-DE9427A19DE5}"/>
              </a:ext>
            </a:extLst>
          </p:cNvPr>
          <p:cNvGrpSpPr/>
          <p:nvPr/>
        </p:nvGrpSpPr>
        <p:grpSpPr>
          <a:xfrm>
            <a:off x="629535" y="1471708"/>
            <a:ext cx="5218313" cy="1033272"/>
            <a:chOff x="629535" y="1471708"/>
            <a:chExt cx="5218313" cy="1033272"/>
          </a:xfrm>
        </p:grpSpPr>
        <p:pic>
          <p:nvPicPr>
            <p:cNvPr id="8" name="Picture 7">
              <a:extLst>
                <a:ext uri="{FF2B5EF4-FFF2-40B4-BE49-F238E27FC236}">
                  <a16:creationId xmlns:a16="http://schemas.microsoft.com/office/drawing/2014/main" id="{CCF0D366-A5FF-8F47-BE47-089BA1FC1155}"/>
                </a:ext>
              </a:extLst>
            </p:cNvPr>
            <p:cNvPicPr>
              <a:picLocks noChangeAspect="1"/>
            </p:cNvPicPr>
            <p:nvPr/>
          </p:nvPicPr>
          <p:blipFill>
            <a:blip r:embed="rId5"/>
            <a:stretch>
              <a:fillRect/>
            </a:stretch>
          </p:blipFill>
          <p:spPr>
            <a:xfrm>
              <a:off x="629535" y="1471708"/>
              <a:ext cx="1162431" cy="1033272"/>
            </a:xfrm>
            <a:prstGeom prst="rect">
              <a:avLst/>
            </a:prstGeom>
          </p:spPr>
        </p:pic>
        <p:sp>
          <p:nvSpPr>
            <p:cNvPr id="9" name="Right Arrow 8">
              <a:extLst>
                <a:ext uri="{FF2B5EF4-FFF2-40B4-BE49-F238E27FC236}">
                  <a16:creationId xmlns:a16="http://schemas.microsoft.com/office/drawing/2014/main" id="{0629DC6E-8C0A-1245-A482-A6E080961BB6}"/>
                </a:ext>
              </a:extLst>
            </p:cNvPr>
            <p:cNvSpPr/>
            <p:nvPr/>
          </p:nvSpPr>
          <p:spPr>
            <a:xfrm>
              <a:off x="1791966" y="1696053"/>
              <a:ext cx="674955" cy="36310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9B64E4-20BC-B743-B585-277CBB877097}"/>
                </a:ext>
              </a:extLst>
            </p:cNvPr>
            <p:cNvSpPr/>
            <p:nvPr/>
          </p:nvSpPr>
          <p:spPr>
            <a:xfrm>
              <a:off x="2784189" y="1619012"/>
              <a:ext cx="3063659" cy="461665"/>
            </a:xfrm>
            <a:prstGeom prst="rect">
              <a:avLst/>
            </a:prstGeom>
          </p:spPr>
          <p:txBody>
            <a:bodyPr wrap="none">
              <a:spAutoFit/>
            </a:bodyPr>
            <a:lstStyle/>
            <a:p>
              <a:r>
                <a:rPr lang="en-US" sz="2400" dirty="0">
                  <a:solidFill>
                    <a:srgbClr val="222222"/>
                  </a:solidFill>
                  <a:latin typeface="Times New Roman" panose="02020603050405020304" pitchFamily="18" charset="0"/>
                  <a:cs typeface="Times New Roman" panose="02020603050405020304" pitchFamily="18" charset="0"/>
                </a:rPr>
                <a:t>noise from phase flips  </a:t>
              </a:r>
              <a:endParaRPr lang="en-US" sz="2400" dirty="0">
                <a:latin typeface="Times New Roman" panose="02020603050405020304" pitchFamily="18" charset="0"/>
                <a:cs typeface="Times New Roman" panose="02020603050405020304" pitchFamily="18" charset="0"/>
              </a:endParaRPr>
            </a:p>
          </p:txBody>
        </p:sp>
      </p:grpSp>
      <p:pic>
        <p:nvPicPr>
          <p:cNvPr id="12" name="Picture 11">
            <a:extLst>
              <a:ext uri="{FF2B5EF4-FFF2-40B4-BE49-F238E27FC236}">
                <a16:creationId xmlns:a16="http://schemas.microsoft.com/office/drawing/2014/main" id="{6A024DFE-C27F-6741-8199-00EBBF8BB6D3}"/>
              </a:ext>
            </a:extLst>
          </p:cNvPr>
          <p:cNvPicPr>
            <a:picLocks noChangeAspect="1"/>
          </p:cNvPicPr>
          <p:nvPr/>
        </p:nvPicPr>
        <p:blipFill rotWithShape="1">
          <a:blip r:embed="rId6"/>
          <a:srcRect t="12266" r="2182" b="11046"/>
          <a:stretch/>
        </p:blipFill>
        <p:spPr>
          <a:xfrm>
            <a:off x="435590" y="2591508"/>
            <a:ext cx="8580820" cy="1325564"/>
          </a:xfrm>
          <a:prstGeom prst="rect">
            <a:avLst/>
          </a:prstGeom>
        </p:spPr>
      </p:pic>
      <p:grpSp>
        <p:nvGrpSpPr>
          <p:cNvPr id="4" name="Group 3">
            <a:extLst>
              <a:ext uri="{FF2B5EF4-FFF2-40B4-BE49-F238E27FC236}">
                <a16:creationId xmlns:a16="http://schemas.microsoft.com/office/drawing/2014/main" id="{E125FDA7-4482-504B-8995-E825A781492F}"/>
              </a:ext>
            </a:extLst>
          </p:cNvPr>
          <p:cNvGrpSpPr/>
          <p:nvPr/>
        </p:nvGrpSpPr>
        <p:grpSpPr>
          <a:xfrm>
            <a:off x="765522" y="4031083"/>
            <a:ext cx="9065365" cy="2902804"/>
            <a:chOff x="765522" y="4031083"/>
            <a:chExt cx="9065365" cy="2902804"/>
          </a:xfrm>
        </p:grpSpPr>
        <p:pic>
          <p:nvPicPr>
            <p:cNvPr id="13" name="Picture 12">
              <a:extLst>
                <a:ext uri="{FF2B5EF4-FFF2-40B4-BE49-F238E27FC236}">
                  <a16:creationId xmlns:a16="http://schemas.microsoft.com/office/drawing/2014/main" id="{D6939572-E8EB-9548-8811-E8B241DA3CC3}"/>
                </a:ext>
              </a:extLst>
            </p:cNvPr>
            <p:cNvPicPr>
              <a:picLocks noChangeAspect="1"/>
            </p:cNvPicPr>
            <p:nvPr/>
          </p:nvPicPr>
          <p:blipFill rotWithShape="1">
            <a:blip r:embed="rId7"/>
            <a:srcRect l="1" t="-4996" r="-5368" b="55065"/>
            <a:stretch/>
          </p:blipFill>
          <p:spPr>
            <a:xfrm>
              <a:off x="765522" y="4031083"/>
              <a:ext cx="9065365" cy="2585425"/>
            </a:xfrm>
            <a:prstGeom prst="rect">
              <a:avLst/>
            </a:prstGeom>
          </p:spPr>
        </p:pic>
        <p:pic>
          <p:nvPicPr>
            <p:cNvPr id="14" name="Picture 13">
              <a:extLst>
                <a:ext uri="{FF2B5EF4-FFF2-40B4-BE49-F238E27FC236}">
                  <a16:creationId xmlns:a16="http://schemas.microsoft.com/office/drawing/2014/main" id="{DC1517EA-F44E-DE4E-8426-2E1D83DCD20E}"/>
                </a:ext>
              </a:extLst>
            </p:cNvPr>
            <p:cNvPicPr>
              <a:picLocks noChangeAspect="1"/>
            </p:cNvPicPr>
            <p:nvPr/>
          </p:nvPicPr>
          <p:blipFill rotWithShape="1">
            <a:blip r:embed="rId7"/>
            <a:srcRect t="93551" r="7395"/>
            <a:stretch/>
          </p:blipFill>
          <p:spPr>
            <a:xfrm>
              <a:off x="1868905" y="6632615"/>
              <a:ext cx="7187561" cy="301272"/>
            </a:xfrm>
            <a:prstGeom prst="rect">
              <a:avLst/>
            </a:prstGeom>
          </p:spPr>
        </p:pic>
      </p:grpSp>
    </p:spTree>
    <p:extLst>
      <p:ext uri="{BB962C8B-B14F-4D97-AF65-F5344CB8AC3E}">
        <p14:creationId xmlns:p14="http://schemas.microsoft.com/office/powerpoint/2010/main" val="1127507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A1B71-5133-2342-9D3D-86E967F3B3D1}"/>
              </a:ext>
            </a:extLst>
          </p:cNvPr>
          <p:cNvSpPr>
            <a:spLocks noGrp="1"/>
          </p:cNvSpPr>
          <p:nvPr>
            <p:ph type="sldNum" sz="quarter" idx="12"/>
          </p:nvPr>
        </p:nvSpPr>
        <p:spPr/>
        <p:txBody>
          <a:bodyPr/>
          <a:lstStyle/>
          <a:p>
            <a:fld id="{8C987810-C33F-0147-A82A-1F506A35EEBE}" type="slidenum">
              <a:rPr lang="en-US" smtClean="0"/>
              <a:t>19</a:t>
            </a:fld>
            <a:endParaRPr lang="en-US"/>
          </a:p>
        </p:txBody>
      </p:sp>
      <p:sp>
        <p:nvSpPr>
          <p:cNvPr id="3" name="Title 1">
            <a:extLst>
              <a:ext uri="{FF2B5EF4-FFF2-40B4-BE49-F238E27FC236}">
                <a16:creationId xmlns:a16="http://schemas.microsoft.com/office/drawing/2014/main" id="{604F5F16-A76D-EB4D-AC9D-4DCBC337A35A}"/>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Extension to 2-qubit gates: CNOT gate</a:t>
            </a:r>
          </a:p>
        </p:txBody>
      </p:sp>
      <p:grpSp>
        <p:nvGrpSpPr>
          <p:cNvPr id="6" name="Group 5">
            <a:extLst>
              <a:ext uri="{FF2B5EF4-FFF2-40B4-BE49-F238E27FC236}">
                <a16:creationId xmlns:a16="http://schemas.microsoft.com/office/drawing/2014/main" id="{0C1597C3-2ECA-7140-BEF5-C51241BAF8C1}"/>
              </a:ext>
            </a:extLst>
          </p:cNvPr>
          <p:cNvGrpSpPr/>
          <p:nvPr/>
        </p:nvGrpSpPr>
        <p:grpSpPr>
          <a:xfrm>
            <a:off x="-154133" y="792586"/>
            <a:ext cx="4721125" cy="4829281"/>
            <a:chOff x="-154133" y="792586"/>
            <a:chExt cx="4721125" cy="4829281"/>
          </a:xfrm>
        </p:grpSpPr>
        <p:pic>
          <p:nvPicPr>
            <p:cNvPr id="4" name="Picture 2" descr="Quantum logic gate - Wikipedia">
              <a:extLst>
                <a:ext uri="{FF2B5EF4-FFF2-40B4-BE49-F238E27FC236}">
                  <a16:creationId xmlns:a16="http://schemas.microsoft.com/office/drawing/2014/main" id="{899F8698-2155-964B-9E58-A5A8ABF77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17" y="792586"/>
              <a:ext cx="3926027" cy="4829281"/>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3428C0A3-AEE2-7B4E-96C3-E9DE16E7D454}"/>
                </a:ext>
              </a:extLst>
            </p:cNvPr>
            <p:cNvSpPr/>
            <p:nvPr/>
          </p:nvSpPr>
          <p:spPr>
            <a:xfrm>
              <a:off x="-154133" y="3040912"/>
              <a:ext cx="4721125" cy="7230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Controlled NOT gate - Wikipedia">
            <a:extLst>
              <a:ext uri="{FF2B5EF4-FFF2-40B4-BE49-F238E27FC236}">
                <a16:creationId xmlns:a16="http://schemas.microsoft.com/office/drawing/2014/main" id="{727F673F-D107-364D-9FC6-D14F49AE2C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446" b="1991"/>
          <a:stretch/>
        </p:blipFill>
        <p:spPr bwMode="auto">
          <a:xfrm>
            <a:off x="5587236" y="537406"/>
            <a:ext cx="3926028" cy="57300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0B0819B-9569-A74C-8F2F-D87322BB7784}"/>
              </a:ext>
            </a:extLst>
          </p:cNvPr>
          <p:cNvSpPr/>
          <p:nvPr/>
        </p:nvSpPr>
        <p:spPr>
          <a:xfrm>
            <a:off x="4587472" y="825407"/>
            <a:ext cx="1205010" cy="461665"/>
          </a:xfrm>
          <a:prstGeom prst="rect">
            <a:avLst/>
          </a:prstGeom>
        </p:spPr>
        <p:txBody>
          <a:bodyPr wrap="none">
            <a:spAutoFit/>
          </a:bodyPr>
          <a:lstStyle/>
          <a:p>
            <a:pPr lvl="0">
              <a:defRPr/>
            </a:pPr>
            <a:r>
              <a:rPr lang="en-US" sz="2400" b="1" dirty="0">
                <a:latin typeface="Times New Roman" panose="02020603050405020304" pitchFamily="18" charset="0"/>
                <a:cs typeface="Times New Roman" panose="02020603050405020304" pitchFamily="18" charset="0"/>
              </a:rPr>
              <a:t>Control</a:t>
            </a:r>
          </a:p>
        </p:txBody>
      </p:sp>
      <p:sp>
        <p:nvSpPr>
          <p:cNvPr id="8" name="Rectangle 7">
            <a:extLst>
              <a:ext uri="{FF2B5EF4-FFF2-40B4-BE49-F238E27FC236}">
                <a16:creationId xmlns:a16="http://schemas.microsoft.com/office/drawing/2014/main" id="{885DE0DA-10B8-7C4B-BCC6-26E24AA91768}"/>
              </a:ext>
            </a:extLst>
          </p:cNvPr>
          <p:cNvSpPr/>
          <p:nvPr/>
        </p:nvSpPr>
        <p:spPr>
          <a:xfrm>
            <a:off x="4646981" y="1824478"/>
            <a:ext cx="1044453" cy="461665"/>
          </a:xfrm>
          <a:prstGeom prst="rect">
            <a:avLst/>
          </a:prstGeom>
        </p:spPr>
        <p:txBody>
          <a:bodyPr wrap="none">
            <a:spAutoFit/>
          </a:bodyPr>
          <a:lstStyle/>
          <a:p>
            <a:pPr lvl="0">
              <a:defRPr/>
            </a:pPr>
            <a:r>
              <a:rPr lang="en-US" sz="2400" b="1" dirty="0">
                <a:latin typeface="Times New Roman" panose="02020603050405020304" pitchFamily="18" charset="0"/>
                <a:cs typeface="Times New Roman" panose="02020603050405020304" pitchFamily="18" charset="0"/>
              </a:rPr>
              <a:t>Target</a:t>
            </a:r>
          </a:p>
        </p:txBody>
      </p:sp>
      <p:grpSp>
        <p:nvGrpSpPr>
          <p:cNvPr id="11" name="Group 10">
            <a:extLst>
              <a:ext uri="{FF2B5EF4-FFF2-40B4-BE49-F238E27FC236}">
                <a16:creationId xmlns:a16="http://schemas.microsoft.com/office/drawing/2014/main" id="{513FCE23-DC7A-2247-9296-209ABEF41CC1}"/>
              </a:ext>
            </a:extLst>
          </p:cNvPr>
          <p:cNvGrpSpPr/>
          <p:nvPr/>
        </p:nvGrpSpPr>
        <p:grpSpPr>
          <a:xfrm>
            <a:off x="5837171" y="4508955"/>
            <a:ext cx="4051955" cy="2062210"/>
            <a:chOff x="5837171" y="4508955"/>
            <a:chExt cx="4051955" cy="2062210"/>
          </a:xfrm>
        </p:grpSpPr>
        <p:sp>
          <p:nvSpPr>
            <p:cNvPr id="9" name="Oval 8">
              <a:extLst>
                <a:ext uri="{FF2B5EF4-FFF2-40B4-BE49-F238E27FC236}">
                  <a16:creationId xmlns:a16="http://schemas.microsoft.com/office/drawing/2014/main" id="{54C1F48A-64B4-1C4B-976B-3D197E1F115F}"/>
                </a:ext>
              </a:extLst>
            </p:cNvPr>
            <p:cNvSpPr/>
            <p:nvPr/>
          </p:nvSpPr>
          <p:spPr>
            <a:xfrm>
              <a:off x="5837171" y="4508955"/>
              <a:ext cx="3476950" cy="13255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641FCC-0493-8246-ABB3-EBB86D185264}"/>
                </a:ext>
              </a:extLst>
            </p:cNvPr>
            <p:cNvSpPr/>
            <p:nvPr/>
          </p:nvSpPr>
          <p:spPr>
            <a:xfrm>
              <a:off x="5919834" y="6047945"/>
              <a:ext cx="3969292" cy="523220"/>
            </a:xfrm>
            <a:prstGeom prst="rect">
              <a:avLst/>
            </a:prstGeom>
          </p:spPr>
          <p:txBody>
            <a:bodyPr wrap="none">
              <a:spAutoFit/>
            </a:bodyPr>
            <a:lstStyle/>
            <a:p>
              <a:pPr lvl="0">
                <a:defRPr/>
              </a:pPr>
              <a:r>
                <a:rPr lang="en-US" sz="2800" dirty="0">
                  <a:latin typeface="Times New Roman" panose="02020603050405020304" pitchFamily="18" charset="0"/>
                  <a:cs typeface="Times New Roman" panose="02020603050405020304" pitchFamily="18" charset="0"/>
                </a:rPr>
                <a:t>If  control = 1, flip target! </a:t>
              </a:r>
            </a:p>
          </p:txBody>
        </p:sp>
      </p:grpSp>
    </p:spTree>
    <p:extLst>
      <p:ext uri="{BB962C8B-B14F-4D97-AF65-F5344CB8AC3E}">
        <p14:creationId xmlns:p14="http://schemas.microsoft.com/office/powerpoint/2010/main" val="401119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F4B78B7-BA33-1948-9AE2-5BF96CBF4257}"/>
              </a:ext>
            </a:extLst>
          </p:cNvPr>
          <p:cNvGrpSpPr/>
          <p:nvPr/>
        </p:nvGrpSpPr>
        <p:grpSpPr>
          <a:xfrm>
            <a:off x="-1" y="787002"/>
            <a:ext cx="6375844" cy="6070998"/>
            <a:chOff x="-1" y="787002"/>
            <a:chExt cx="6375844" cy="6070998"/>
          </a:xfrm>
        </p:grpSpPr>
        <p:pic>
          <p:nvPicPr>
            <p:cNvPr id="4" name="Picture 3">
              <a:extLst>
                <a:ext uri="{FF2B5EF4-FFF2-40B4-BE49-F238E27FC236}">
                  <a16:creationId xmlns:a16="http://schemas.microsoft.com/office/drawing/2014/main" id="{CCED78FE-E0B4-9F4C-BA5D-4BB81BB84C6F}"/>
                </a:ext>
              </a:extLst>
            </p:cNvPr>
            <p:cNvPicPr>
              <a:picLocks noChangeAspect="1"/>
            </p:cNvPicPr>
            <p:nvPr/>
          </p:nvPicPr>
          <p:blipFill rotWithShape="1">
            <a:blip r:embed="rId3"/>
            <a:srcRect l="16704" r="2380" b="2222"/>
            <a:stretch/>
          </p:blipFill>
          <p:spPr>
            <a:xfrm>
              <a:off x="132775" y="787002"/>
              <a:ext cx="4433892" cy="5283996"/>
            </a:xfrm>
            <a:prstGeom prst="rect">
              <a:avLst/>
            </a:prstGeom>
          </p:spPr>
        </p:pic>
        <p:sp>
          <p:nvSpPr>
            <p:cNvPr id="5" name="Rectangle 4">
              <a:extLst>
                <a:ext uri="{FF2B5EF4-FFF2-40B4-BE49-F238E27FC236}">
                  <a16:creationId xmlns:a16="http://schemas.microsoft.com/office/drawing/2014/main" id="{3453AF22-0890-8A4B-80FD-BDD3572CCC7A}"/>
                </a:ext>
              </a:extLst>
            </p:cNvPr>
            <p:cNvSpPr/>
            <p:nvPr/>
          </p:nvSpPr>
          <p:spPr>
            <a:xfrm>
              <a:off x="132775" y="6488668"/>
              <a:ext cx="3924472" cy="369332"/>
            </a:xfrm>
            <a:prstGeom prst="rect">
              <a:avLst/>
            </a:prstGeom>
          </p:spPr>
          <p:txBody>
            <a:bodyPr wrap="none">
              <a:spAutoFit/>
            </a:bodyPr>
            <a:lstStyle/>
            <a:p>
              <a:r>
                <a:rPr lang="en-US" i="1" dirty="0">
                  <a:effectLst/>
                  <a:latin typeface="Times New Roman" panose="02020603050405020304" pitchFamily="18" charset="0"/>
                  <a:cs typeface="Times New Roman" panose="02020603050405020304" pitchFamily="18" charset="0"/>
                </a:rPr>
                <a:t>J. Phys. Chem</a:t>
              </a:r>
              <a:r>
                <a:rPr lang="en-US" dirty="0">
                  <a:effectLst/>
                  <a:latin typeface="Times New Roman" panose="02020603050405020304" pitchFamily="18" charset="0"/>
                  <a:cs typeface="Times New Roman" panose="02020603050405020304" pitchFamily="18" charset="0"/>
                </a:rPr>
                <a:t>. B 2020, 124, 8201−8208</a:t>
              </a:r>
            </a:p>
          </p:txBody>
        </p:sp>
        <p:sp>
          <p:nvSpPr>
            <p:cNvPr id="7" name="TextBox 6">
              <a:extLst>
                <a:ext uri="{FF2B5EF4-FFF2-40B4-BE49-F238E27FC236}">
                  <a16:creationId xmlns:a16="http://schemas.microsoft.com/office/drawing/2014/main" id="{609F36F1-3BBF-C048-8E87-FC21D3CF15E5}"/>
                </a:ext>
              </a:extLst>
            </p:cNvPr>
            <p:cNvSpPr txBox="1"/>
            <p:nvPr/>
          </p:nvSpPr>
          <p:spPr>
            <a:xfrm>
              <a:off x="3023043" y="968489"/>
              <a:ext cx="3352800" cy="461665"/>
            </a:xfrm>
            <a:prstGeom prst="rect">
              <a:avLst/>
            </a:prstGeom>
            <a:noFill/>
          </p:spPr>
          <p:txBody>
            <a:bodyPr wrap="square" rtlCol="0">
              <a:spAutoFit/>
            </a:bodyPr>
            <a:lstStyle/>
            <a:p>
              <a:r>
                <a:rPr lang="en-US" sz="2400" b="1" dirty="0">
                  <a:solidFill>
                    <a:srgbClr val="00B050"/>
                  </a:solidFill>
                  <a:latin typeface="Times New Roman" panose="02020603050405020304" pitchFamily="18" charset="0"/>
                  <a:cs typeface="Times New Roman" panose="02020603050405020304" pitchFamily="18" charset="0"/>
                </a:rPr>
                <a:t>With drug</a:t>
              </a:r>
            </a:p>
          </p:txBody>
        </p:sp>
        <p:sp>
          <p:nvSpPr>
            <p:cNvPr id="8" name="TextBox 7">
              <a:extLst>
                <a:ext uri="{FF2B5EF4-FFF2-40B4-BE49-F238E27FC236}">
                  <a16:creationId xmlns:a16="http://schemas.microsoft.com/office/drawing/2014/main" id="{C788B4E2-957E-F648-A0B0-B2DA00513E2E}"/>
                </a:ext>
              </a:extLst>
            </p:cNvPr>
            <p:cNvSpPr txBox="1"/>
            <p:nvPr/>
          </p:nvSpPr>
          <p:spPr>
            <a:xfrm>
              <a:off x="-1" y="896815"/>
              <a:ext cx="3352800" cy="461665"/>
            </a:xfrm>
            <a:prstGeom prst="rect">
              <a:avLst/>
            </a:prstGeom>
            <a:noFill/>
            <a:ln>
              <a:noFill/>
            </a:ln>
          </p:spPr>
          <p:txBody>
            <a:bodyPr wrap="square" rtlCol="0">
              <a:spAutoFit/>
            </a:bodyPr>
            <a:lstStyle/>
            <a:p>
              <a:r>
                <a:rPr lang="en-US" sz="2400" b="1" dirty="0">
                  <a:solidFill>
                    <a:srgbClr val="FF0000"/>
                  </a:solidFill>
                  <a:latin typeface="Times New Roman" panose="02020603050405020304" pitchFamily="18" charset="0"/>
                  <a:cs typeface="Times New Roman" panose="02020603050405020304" pitchFamily="18" charset="0"/>
                </a:rPr>
                <a:t>No drug</a:t>
              </a:r>
            </a:p>
          </p:txBody>
        </p:sp>
      </p:grpSp>
      <p:sp>
        <p:nvSpPr>
          <p:cNvPr id="3" name="Title 1">
            <a:extLst>
              <a:ext uri="{FF2B5EF4-FFF2-40B4-BE49-F238E27FC236}">
                <a16:creationId xmlns:a16="http://schemas.microsoft.com/office/drawing/2014/main" id="{022D6D17-BC34-B645-BCAB-FE9C3B838D1B}"/>
              </a:ext>
            </a:extLst>
          </p:cNvPr>
          <p:cNvSpPr>
            <a:spLocks noGrp="1"/>
          </p:cNvSpPr>
          <p:nvPr>
            <p:ph type="title"/>
          </p:nvPr>
        </p:nvSpPr>
        <p:spPr>
          <a:xfrm>
            <a:off x="-1" y="-318266"/>
            <a:ext cx="14061989" cy="1325563"/>
          </a:xfrm>
        </p:spPr>
        <p:txBody>
          <a:bodyPr>
            <a:normAutofit/>
          </a:bodyPr>
          <a:lstStyle/>
          <a:p>
            <a:r>
              <a:rPr lang="en-US" sz="3200" dirty="0">
                <a:latin typeface="Times New Roman" panose="02020603050405020304" pitchFamily="18" charset="0"/>
                <a:cs typeface="Times New Roman" panose="02020603050405020304" pitchFamily="18" charset="0"/>
              </a:rPr>
              <a:t>Therapeutic drug design for COVID-19</a:t>
            </a:r>
          </a:p>
        </p:txBody>
      </p:sp>
      <p:grpSp>
        <p:nvGrpSpPr>
          <p:cNvPr id="21" name="Group 20">
            <a:extLst>
              <a:ext uri="{FF2B5EF4-FFF2-40B4-BE49-F238E27FC236}">
                <a16:creationId xmlns:a16="http://schemas.microsoft.com/office/drawing/2014/main" id="{1B9405FC-1C94-FD45-A5A6-B9CD65168BBE}"/>
              </a:ext>
            </a:extLst>
          </p:cNvPr>
          <p:cNvGrpSpPr/>
          <p:nvPr/>
        </p:nvGrpSpPr>
        <p:grpSpPr>
          <a:xfrm>
            <a:off x="1460147" y="1586604"/>
            <a:ext cx="6340903" cy="4130394"/>
            <a:chOff x="1460147" y="1586604"/>
            <a:chExt cx="6340903" cy="4130394"/>
          </a:xfrm>
        </p:grpSpPr>
        <p:sp>
          <p:nvSpPr>
            <p:cNvPr id="6" name="Oval 5">
              <a:extLst>
                <a:ext uri="{FF2B5EF4-FFF2-40B4-BE49-F238E27FC236}">
                  <a16:creationId xmlns:a16="http://schemas.microsoft.com/office/drawing/2014/main" id="{EFB4B0A0-A77F-3242-8042-36E45CF5CF90}"/>
                </a:ext>
              </a:extLst>
            </p:cNvPr>
            <p:cNvSpPr/>
            <p:nvPr/>
          </p:nvSpPr>
          <p:spPr>
            <a:xfrm>
              <a:off x="1460147" y="3843365"/>
              <a:ext cx="1829463" cy="695181"/>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57150">
                  <a:solidFill>
                    <a:schemeClr val="tx1"/>
                  </a:solidFill>
                </a:ln>
              </a:endParaRPr>
            </a:p>
          </p:txBody>
        </p:sp>
        <p:pic>
          <p:nvPicPr>
            <p:cNvPr id="10" name="Picture 9">
              <a:extLst>
                <a:ext uri="{FF2B5EF4-FFF2-40B4-BE49-F238E27FC236}">
                  <a16:creationId xmlns:a16="http://schemas.microsoft.com/office/drawing/2014/main" id="{63AA6C38-D837-D145-8EE1-CAFAA1A97A07}"/>
                </a:ext>
              </a:extLst>
            </p:cNvPr>
            <p:cNvPicPr>
              <a:picLocks noChangeAspect="1"/>
            </p:cNvPicPr>
            <p:nvPr/>
          </p:nvPicPr>
          <p:blipFill rotWithShape="1">
            <a:blip r:embed="rId3"/>
            <a:srcRect l="71475" t="30977" r="8627" b="34337"/>
            <a:stretch/>
          </p:blipFill>
          <p:spPr>
            <a:xfrm>
              <a:off x="5621274" y="1969732"/>
              <a:ext cx="2179776" cy="3747266"/>
            </a:xfrm>
            <a:prstGeom prst="rect">
              <a:avLst/>
            </a:prstGeom>
          </p:spPr>
        </p:pic>
        <p:sp>
          <p:nvSpPr>
            <p:cNvPr id="14" name="Circular Arrow 13">
              <a:extLst>
                <a:ext uri="{FF2B5EF4-FFF2-40B4-BE49-F238E27FC236}">
                  <a16:creationId xmlns:a16="http://schemas.microsoft.com/office/drawing/2014/main" id="{C9F4ADF6-A69F-A244-B173-5B370503ED2F}"/>
                </a:ext>
              </a:extLst>
            </p:cNvPr>
            <p:cNvSpPr/>
            <p:nvPr/>
          </p:nvSpPr>
          <p:spPr>
            <a:xfrm>
              <a:off x="3944874" y="1586604"/>
              <a:ext cx="2179776" cy="1376158"/>
            </a:xfrm>
            <a:prstGeom prst="circular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4" name="Group 23">
            <a:extLst>
              <a:ext uri="{FF2B5EF4-FFF2-40B4-BE49-F238E27FC236}">
                <a16:creationId xmlns:a16="http://schemas.microsoft.com/office/drawing/2014/main" id="{3F769B71-CF2D-2D4C-8437-9878C35215FF}"/>
              </a:ext>
            </a:extLst>
          </p:cNvPr>
          <p:cNvGrpSpPr/>
          <p:nvPr/>
        </p:nvGrpSpPr>
        <p:grpSpPr>
          <a:xfrm>
            <a:off x="7152461" y="1709665"/>
            <a:ext cx="5856160" cy="5100736"/>
            <a:chOff x="7152461" y="1709665"/>
            <a:chExt cx="5856160" cy="5100736"/>
          </a:xfrm>
        </p:grpSpPr>
        <p:pic>
          <p:nvPicPr>
            <p:cNvPr id="2" name="Picture 1">
              <a:extLst>
                <a:ext uri="{FF2B5EF4-FFF2-40B4-BE49-F238E27FC236}">
                  <a16:creationId xmlns:a16="http://schemas.microsoft.com/office/drawing/2014/main" id="{D6295C8D-C0DA-954C-8F94-01821ED054CA}"/>
                </a:ext>
              </a:extLst>
            </p:cNvPr>
            <p:cNvPicPr>
              <a:picLocks noChangeAspect="1"/>
            </p:cNvPicPr>
            <p:nvPr/>
          </p:nvPicPr>
          <p:blipFill>
            <a:blip r:embed="rId4"/>
            <a:stretch>
              <a:fillRect/>
            </a:stretch>
          </p:blipFill>
          <p:spPr>
            <a:xfrm>
              <a:off x="8132071" y="2274683"/>
              <a:ext cx="3927154" cy="2692327"/>
            </a:xfrm>
            <a:prstGeom prst="rect">
              <a:avLst/>
            </a:prstGeom>
          </p:spPr>
        </p:pic>
        <p:sp>
          <p:nvSpPr>
            <p:cNvPr id="17" name="Circular Arrow 16">
              <a:extLst>
                <a:ext uri="{FF2B5EF4-FFF2-40B4-BE49-F238E27FC236}">
                  <a16:creationId xmlns:a16="http://schemas.microsoft.com/office/drawing/2014/main" id="{A49B7DD9-5536-BE44-931C-127E00786453}"/>
                </a:ext>
              </a:extLst>
            </p:cNvPr>
            <p:cNvSpPr/>
            <p:nvPr/>
          </p:nvSpPr>
          <p:spPr>
            <a:xfrm>
              <a:off x="7152461" y="1709665"/>
              <a:ext cx="2224769" cy="1065611"/>
            </a:xfrm>
            <a:prstGeom prst="circularArrow">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75A679BA-DBA5-A14C-B14D-635644752AB0}"/>
                </a:ext>
              </a:extLst>
            </p:cNvPr>
            <p:cNvSpPr/>
            <p:nvPr/>
          </p:nvSpPr>
          <p:spPr>
            <a:xfrm>
              <a:off x="7801050" y="6441069"/>
              <a:ext cx="5207571" cy="369332"/>
            </a:xfrm>
            <a:prstGeom prst="rect">
              <a:avLst/>
            </a:prstGeom>
          </p:spPr>
          <p:txBody>
            <a:bodyPr wrap="square">
              <a:spAutoFit/>
            </a:bodyPr>
            <a:lstStyle/>
            <a:p>
              <a:r>
                <a:rPr lang="en-US" b="0" i="1" dirty="0" err="1">
                  <a:solidFill>
                    <a:srgbClr val="222222"/>
                  </a:solidFill>
                  <a:effectLst/>
                  <a:latin typeface="Times New Roman" panose="02020603050405020304" pitchFamily="18" charset="0"/>
                  <a:cs typeface="Times New Roman" panose="02020603050405020304" pitchFamily="18" charset="0"/>
                </a:rPr>
                <a:t>npj</a:t>
              </a:r>
              <a:r>
                <a:rPr lang="en-US" b="0" i="1" dirty="0">
                  <a:solidFill>
                    <a:srgbClr val="222222"/>
                  </a:solidFill>
                  <a:effectLst/>
                  <a:latin typeface="Times New Roman" panose="02020603050405020304" pitchFamily="18" charset="0"/>
                  <a:cs typeface="Times New Roman" panose="02020603050405020304" pitchFamily="18" charset="0"/>
                </a:rPr>
                <a:t> Quantum Information</a:t>
              </a:r>
              <a:r>
                <a:rPr lang="en-US" b="0" i="0" dirty="0">
                  <a:solidFill>
                    <a:srgbClr val="222222"/>
                  </a:solidFill>
                  <a:effectLst/>
                  <a:latin typeface="Times New Roman" panose="02020603050405020304" pitchFamily="18" charset="0"/>
                  <a:cs typeface="Times New Roman" panose="02020603050405020304" pitchFamily="18" charset="0"/>
                </a:rPr>
                <a:t> 7.1 (2021): 1-5.</a:t>
              </a:r>
              <a:endParaRPr lang="en-US" dirty="0">
                <a:latin typeface="Times New Roman" panose="02020603050405020304" pitchFamily="18" charset="0"/>
                <a:cs typeface="Times New Roman" panose="02020603050405020304" pitchFamily="18" charset="0"/>
              </a:endParaRPr>
            </a:p>
          </p:txBody>
        </p:sp>
      </p:grpSp>
      <p:sp>
        <p:nvSpPr>
          <p:cNvPr id="19" name="Slide Number Placeholder 18">
            <a:extLst>
              <a:ext uri="{FF2B5EF4-FFF2-40B4-BE49-F238E27FC236}">
                <a16:creationId xmlns:a16="http://schemas.microsoft.com/office/drawing/2014/main" id="{1CC6EFCD-1D9B-7846-BBF2-FAEFDA79B66C}"/>
              </a:ext>
            </a:extLst>
          </p:cNvPr>
          <p:cNvSpPr>
            <a:spLocks noGrp="1"/>
          </p:cNvSpPr>
          <p:nvPr>
            <p:ph type="sldNum" sz="quarter" idx="12"/>
          </p:nvPr>
        </p:nvSpPr>
        <p:spPr/>
        <p:txBody>
          <a:bodyPr/>
          <a:lstStyle/>
          <a:p>
            <a:fld id="{8C987810-C33F-0147-A82A-1F506A35EEBE}" type="slidenum">
              <a:rPr lang="en-US" smtClean="0"/>
              <a:t>2</a:t>
            </a:fld>
            <a:endParaRPr lang="en-US"/>
          </a:p>
        </p:txBody>
      </p:sp>
    </p:spTree>
    <p:extLst>
      <p:ext uri="{BB962C8B-B14F-4D97-AF65-F5344CB8AC3E}">
        <p14:creationId xmlns:p14="http://schemas.microsoft.com/office/powerpoint/2010/main" val="50994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A1B71-5133-2342-9D3D-86E967F3B3D1}"/>
              </a:ext>
            </a:extLst>
          </p:cNvPr>
          <p:cNvSpPr>
            <a:spLocks noGrp="1"/>
          </p:cNvSpPr>
          <p:nvPr>
            <p:ph type="sldNum" sz="quarter" idx="12"/>
          </p:nvPr>
        </p:nvSpPr>
        <p:spPr/>
        <p:txBody>
          <a:bodyPr/>
          <a:lstStyle/>
          <a:p>
            <a:fld id="{8C987810-C33F-0147-A82A-1F506A35EEBE}" type="slidenum">
              <a:rPr lang="en-US" smtClean="0"/>
              <a:t>20</a:t>
            </a:fld>
            <a:endParaRPr lang="en-US"/>
          </a:p>
        </p:txBody>
      </p:sp>
      <p:sp>
        <p:nvSpPr>
          <p:cNvPr id="3" name="Title 1">
            <a:extLst>
              <a:ext uri="{FF2B5EF4-FFF2-40B4-BE49-F238E27FC236}">
                <a16:creationId xmlns:a16="http://schemas.microsoft.com/office/drawing/2014/main" id="{604F5F16-A76D-EB4D-AC9D-4DCBC337A35A}"/>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Pulse shaping for CNOT gate   </a:t>
            </a:r>
          </a:p>
        </p:txBody>
      </p:sp>
      <p:grpSp>
        <p:nvGrpSpPr>
          <p:cNvPr id="13" name="Group 12">
            <a:extLst>
              <a:ext uri="{FF2B5EF4-FFF2-40B4-BE49-F238E27FC236}">
                <a16:creationId xmlns:a16="http://schemas.microsoft.com/office/drawing/2014/main" id="{9A051813-E513-B644-8F48-B9EDD31FE368}"/>
              </a:ext>
            </a:extLst>
          </p:cNvPr>
          <p:cNvGrpSpPr/>
          <p:nvPr/>
        </p:nvGrpSpPr>
        <p:grpSpPr>
          <a:xfrm>
            <a:off x="8367802" y="467834"/>
            <a:ext cx="3022235" cy="5614944"/>
            <a:chOff x="9508006" y="1156709"/>
            <a:chExt cx="2192364" cy="4943705"/>
          </a:xfrm>
        </p:grpSpPr>
        <p:grpSp>
          <p:nvGrpSpPr>
            <p:cNvPr id="14" name="Group 13">
              <a:extLst>
                <a:ext uri="{FF2B5EF4-FFF2-40B4-BE49-F238E27FC236}">
                  <a16:creationId xmlns:a16="http://schemas.microsoft.com/office/drawing/2014/main" id="{5A8BB250-8068-924E-B70B-C539A33DC396}"/>
                </a:ext>
              </a:extLst>
            </p:cNvPr>
            <p:cNvGrpSpPr/>
            <p:nvPr/>
          </p:nvGrpSpPr>
          <p:grpSpPr>
            <a:xfrm>
              <a:off x="9587041" y="2691159"/>
              <a:ext cx="1683465" cy="889422"/>
              <a:chOff x="7039249" y="170067"/>
              <a:chExt cx="1683465" cy="889422"/>
            </a:xfrm>
          </p:grpSpPr>
          <p:sp>
            <p:nvSpPr>
              <p:cNvPr id="36" name="Down Arrow 35">
                <a:extLst>
                  <a:ext uri="{FF2B5EF4-FFF2-40B4-BE49-F238E27FC236}">
                    <a16:creationId xmlns:a16="http://schemas.microsoft.com/office/drawing/2014/main" id="{96C950ED-1F00-9A4D-8688-B23345409C5C}"/>
                  </a:ext>
                </a:extLst>
              </p:cNvPr>
              <p:cNvSpPr/>
              <p:nvPr/>
            </p:nvSpPr>
            <p:spPr>
              <a:xfrm rot="12374586">
                <a:off x="8088638" y="305265"/>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D8E11EF6-F29F-C84C-B3A1-A8D240270F5A}"/>
                  </a:ext>
                </a:extLst>
              </p:cNvPr>
              <p:cNvSpPr/>
              <p:nvPr/>
            </p:nvSpPr>
            <p:spPr>
              <a:xfrm rot="8829913">
                <a:off x="7486051" y="310200"/>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72E59115-6C41-C042-B438-C3CB40070235}"/>
                  </a:ext>
                </a:extLst>
              </p:cNvPr>
              <p:cNvSpPr/>
              <p:nvPr/>
            </p:nvSpPr>
            <p:spPr>
              <a:xfrm>
                <a:off x="7039249" y="170067"/>
                <a:ext cx="1683465" cy="725203"/>
              </a:xfrm>
              <a:custGeom>
                <a:avLst/>
                <a:gdLst>
                  <a:gd name="connsiteX0" fmla="*/ 0 w 1683465"/>
                  <a:gd name="connsiteY0" fmla="*/ 0 h 725203"/>
                  <a:gd name="connsiteX1" fmla="*/ 411783 w 1683465"/>
                  <a:gd name="connsiteY1" fmla="*/ 690342 h 725203"/>
                  <a:gd name="connsiteX2" fmla="*/ 823566 w 1683465"/>
                  <a:gd name="connsiteY2" fmla="*/ 629785 h 725203"/>
                  <a:gd name="connsiteX3" fmla="*/ 1235349 w 1683465"/>
                  <a:gd name="connsiteY3" fmla="*/ 690342 h 725203"/>
                  <a:gd name="connsiteX4" fmla="*/ 1683465 w 1683465"/>
                  <a:gd name="connsiteY4" fmla="*/ 0 h 72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465" h="725203">
                    <a:moveTo>
                      <a:pt x="0" y="0"/>
                    </a:moveTo>
                    <a:cubicBezTo>
                      <a:pt x="137261" y="292689"/>
                      <a:pt x="274522" y="585378"/>
                      <a:pt x="411783" y="690342"/>
                    </a:cubicBezTo>
                    <a:cubicBezTo>
                      <a:pt x="549044" y="795306"/>
                      <a:pt x="686305" y="629785"/>
                      <a:pt x="823566" y="629785"/>
                    </a:cubicBezTo>
                    <a:cubicBezTo>
                      <a:pt x="960827" y="629785"/>
                      <a:pt x="1092033" y="795306"/>
                      <a:pt x="1235349" y="690342"/>
                    </a:cubicBezTo>
                    <a:cubicBezTo>
                      <a:pt x="1378665" y="585378"/>
                      <a:pt x="1583547" y="25232"/>
                      <a:pt x="168346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4F61E3E-D87B-C44E-B3CC-FEA95EABC3D3}"/>
                  </a:ext>
                </a:extLst>
              </p:cNvPr>
              <p:cNvSpPr/>
              <p:nvPr/>
            </p:nvSpPr>
            <p:spPr>
              <a:xfrm>
                <a:off x="7347537" y="554481"/>
                <a:ext cx="506633" cy="331711"/>
              </a:xfrm>
              <a:prstGeom prst="ellipse">
                <a:avLst/>
              </a:prstGeom>
              <a:gradFill flip="none" rotWithShape="1">
                <a:gsLst>
                  <a:gs pos="0">
                    <a:schemeClr val="accent4">
                      <a:lumMod val="99000"/>
                    </a:schemeClr>
                  </a:gs>
                  <a:gs pos="23000">
                    <a:schemeClr val="accent4">
                      <a:lumMod val="60000"/>
                      <a:lumOff val="40000"/>
                    </a:schemeClr>
                  </a:gs>
                  <a:gs pos="69000">
                    <a:schemeClr val="accent4">
                      <a:lumMod val="40000"/>
                      <a:lumOff val="60000"/>
                      <a:alpha val="80000"/>
                    </a:schemeClr>
                  </a:gs>
                  <a:gs pos="97000">
                    <a:schemeClr val="accent4">
                      <a:lumMod val="20000"/>
                      <a:lumOff val="80000"/>
                      <a:alpha val="6800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sp>
            <p:nvSpPr>
              <p:cNvPr id="40" name="Oval 39">
                <a:extLst>
                  <a:ext uri="{FF2B5EF4-FFF2-40B4-BE49-F238E27FC236}">
                    <a16:creationId xmlns:a16="http://schemas.microsoft.com/office/drawing/2014/main" id="{0C6A83D8-5DFD-9844-875B-F796CA3FD860}"/>
                  </a:ext>
                </a:extLst>
              </p:cNvPr>
              <p:cNvSpPr/>
              <p:nvPr/>
            </p:nvSpPr>
            <p:spPr>
              <a:xfrm>
                <a:off x="7854171" y="562628"/>
                <a:ext cx="531337" cy="331711"/>
              </a:xfrm>
              <a:prstGeom prst="ellipse">
                <a:avLst/>
              </a:prstGeom>
              <a:gradFill flip="none" rotWithShape="1">
                <a:gsLst>
                  <a:gs pos="0">
                    <a:schemeClr val="accent4">
                      <a:lumMod val="99000"/>
                    </a:schemeClr>
                  </a:gs>
                  <a:gs pos="23000">
                    <a:schemeClr val="accent4">
                      <a:lumMod val="60000"/>
                      <a:lumOff val="40000"/>
                    </a:schemeClr>
                  </a:gs>
                  <a:gs pos="69000">
                    <a:schemeClr val="accent4">
                      <a:lumMod val="40000"/>
                      <a:lumOff val="60000"/>
                      <a:alpha val="80000"/>
                    </a:schemeClr>
                  </a:gs>
                  <a:gs pos="97000">
                    <a:schemeClr val="accent4">
                      <a:lumMod val="20000"/>
                      <a:lumOff val="80000"/>
                      <a:alpha val="6800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grpSp>
        <p:cxnSp>
          <p:nvCxnSpPr>
            <p:cNvPr id="15" name="Straight Arrow Connector 14">
              <a:extLst>
                <a:ext uri="{FF2B5EF4-FFF2-40B4-BE49-F238E27FC236}">
                  <a16:creationId xmlns:a16="http://schemas.microsoft.com/office/drawing/2014/main" id="{4FB4D5A2-E07F-C04A-A36F-C56E65EF038F}"/>
                </a:ext>
              </a:extLst>
            </p:cNvPr>
            <p:cNvCxnSpPr/>
            <p:nvPr/>
          </p:nvCxnSpPr>
          <p:spPr>
            <a:xfrm flipV="1">
              <a:off x="10729102" y="2054673"/>
              <a:ext cx="0" cy="484478"/>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BD5C5195-DD74-314F-AC46-3FD70F8372B7}"/>
                </a:ext>
              </a:extLst>
            </p:cNvPr>
            <p:cNvCxnSpPr/>
            <p:nvPr/>
          </p:nvCxnSpPr>
          <p:spPr>
            <a:xfrm flipV="1">
              <a:off x="10428774" y="2119035"/>
              <a:ext cx="0" cy="420117"/>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8853EA82-0F10-D04F-9267-97A9F546481A}"/>
                </a:ext>
              </a:extLst>
            </p:cNvPr>
            <p:cNvCxnSpPr/>
            <p:nvPr/>
          </p:nvCxnSpPr>
          <p:spPr>
            <a:xfrm flipV="1">
              <a:off x="10161096" y="2188400"/>
              <a:ext cx="0" cy="350752"/>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24DC7EBB-241E-0848-8BD3-7A06A7FEEE7E}"/>
                </a:ext>
              </a:extLst>
            </p:cNvPr>
            <p:cNvCxnSpPr/>
            <p:nvPr/>
          </p:nvCxnSpPr>
          <p:spPr>
            <a:xfrm flipV="1">
              <a:off x="9883587" y="2277912"/>
              <a:ext cx="0" cy="262048"/>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F5E6061A-2E2A-2F44-A5C3-CA6B3BE564B9}"/>
                </a:ext>
              </a:extLst>
            </p:cNvPr>
            <p:cNvCxnSpPr/>
            <p:nvPr/>
          </p:nvCxnSpPr>
          <p:spPr>
            <a:xfrm flipV="1">
              <a:off x="9615527" y="2378149"/>
              <a:ext cx="0" cy="161002"/>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D343F382-637D-FF44-8CC3-1B24412C6381}"/>
                </a:ext>
              </a:extLst>
            </p:cNvPr>
            <p:cNvCxnSpPr/>
            <p:nvPr/>
          </p:nvCxnSpPr>
          <p:spPr>
            <a:xfrm flipV="1">
              <a:off x="10997953" y="1996612"/>
              <a:ext cx="0" cy="542539"/>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4C223113-2EEA-F742-B110-8710972FD6B1}"/>
                </a:ext>
              </a:extLst>
            </p:cNvPr>
            <p:cNvSpPr txBox="1"/>
            <p:nvPr/>
          </p:nvSpPr>
          <p:spPr>
            <a:xfrm>
              <a:off x="11143810" y="2032974"/>
              <a:ext cx="556560" cy="369332"/>
            </a:xfrm>
            <a:prstGeom prst="rect">
              <a:avLst/>
            </a:prstGeom>
            <a:noFill/>
          </p:spPr>
          <p:txBody>
            <a:bodyPr wrap="square" rtlCol="0">
              <a:spAutoFit/>
            </a:bodyPr>
            <a:lstStyle/>
            <a:p>
              <a:r>
                <a:rPr lang="en-US" dirty="0">
                  <a:solidFill>
                    <a:srgbClr val="FF0000"/>
                  </a:solidFill>
                </a:rPr>
                <a:t>B</a:t>
              </a:r>
              <a:r>
                <a:rPr lang="en-US" baseline="-25000" dirty="0">
                  <a:solidFill>
                    <a:srgbClr val="FF0000"/>
                  </a:solidFill>
                </a:rPr>
                <a:t>Z</a:t>
              </a:r>
            </a:p>
          </p:txBody>
        </p:sp>
        <p:sp>
          <p:nvSpPr>
            <p:cNvPr id="22" name="TextBox 21">
              <a:extLst>
                <a:ext uri="{FF2B5EF4-FFF2-40B4-BE49-F238E27FC236}">
                  <a16:creationId xmlns:a16="http://schemas.microsoft.com/office/drawing/2014/main" id="{3C498136-4CEE-054C-9B08-E1B7D1AF52E2}"/>
                </a:ext>
              </a:extLst>
            </p:cNvPr>
            <p:cNvSpPr txBox="1"/>
            <p:nvPr/>
          </p:nvSpPr>
          <p:spPr>
            <a:xfrm>
              <a:off x="9646494" y="1156709"/>
              <a:ext cx="1690730" cy="646331"/>
            </a:xfrm>
            <a:prstGeom prst="rect">
              <a:avLst/>
            </a:prstGeom>
            <a:noFill/>
          </p:spPr>
          <p:txBody>
            <a:bodyPr wrap="square" rtlCol="0">
              <a:spAutoFit/>
            </a:bodyPr>
            <a:lstStyle/>
            <a:p>
              <a:pPr algn="ctr"/>
              <a:r>
                <a:rPr lang="en-US" dirty="0"/>
                <a:t>Gradient On</a:t>
              </a:r>
            </a:p>
            <a:p>
              <a:pPr algn="ctr"/>
              <a:r>
                <a:rPr lang="en-US" dirty="0"/>
                <a:t>Exchange On</a:t>
              </a:r>
            </a:p>
          </p:txBody>
        </p:sp>
        <p:grpSp>
          <p:nvGrpSpPr>
            <p:cNvPr id="23" name="Group 22">
              <a:extLst>
                <a:ext uri="{FF2B5EF4-FFF2-40B4-BE49-F238E27FC236}">
                  <a16:creationId xmlns:a16="http://schemas.microsoft.com/office/drawing/2014/main" id="{3E11DCB5-2CC0-AB4F-984B-AACD6C4F843C}"/>
                </a:ext>
              </a:extLst>
            </p:cNvPr>
            <p:cNvGrpSpPr/>
            <p:nvPr/>
          </p:nvGrpSpPr>
          <p:grpSpPr>
            <a:xfrm>
              <a:off x="9508006" y="3641038"/>
              <a:ext cx="2086944" cy="2459376"/>
              <a:chOff x="9508006" y="3641038"/>
              <a:chExt cx="2086944" cy="2459376"/>
            </a:xfrm>
          </p:grpSpPr>
          <p:cxnSp>
            <p:nvCxnSpPr>
              <p:cNvPr id="24" name="Straight Connector 23">
                <a:extLst>
                  <a:ext uri="{FF2B5EF4-FFF2-40B4-BE49-F238E27FC236}">
                    <a16:creationId xmlns:a16="http://schemas.microsoft.com/office/drawing/2014/main" id="{23A12A43-5239-E44C-823D-F73AEC06E662}"/>
                  </a:ext>
                </a:extLst>
              </p:cNvPr>
              <p:cNvCxnSpPr/>
              <p:nvPr/>
            </p:nvCxnSpPr>
            <p:spPr>
              <a:xfrm>
                <a:off x="9535405" y="6097520"/>
                <a:ext cx="1816608"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DAB16C5D-5F72-7045-8897-BF71E1CF8226}"/>
                  </a:ext>
                </a:extLst>
              </p:cNvPr>
              <p:cNvCxnSpPr/>
              <p:nvPr/>
            </p:nvCxnSpPr>
            <p:spPr>
              <a:xfrm>
                <a:off x="9535405" y="5015482"/>
                <a:ext cx="1816608" cy="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E52E96D9-AE10-8143-9669-B33C839281CA}"/>
                  </a:ext>
                </a:extLst>
              </p:cNvPr>
              <p:cNvCxnSpPr/>
              <p:nvPr/>
            </p:nvCxnSpPr>
            <p:spPr>
              <a:xfrm>
                <a:off x="9535405" y="4010370"/>
                <a:ext cx="1816608"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4EA62A-3DC5-8442-9266-80913E9A08ED}"/>
                      </a:ext>
                    </a:extLst>
                  </p:cNvPr>
                  <p:cNvSpPr/>
                  <p:nvPr/>
                </p:nvSpPr>
                <p:spPr>
                  <a:xfrm>
                    <a:off x="9527248" y="5731082"/>
                    <a:ext cx="859274" cy="369332"/>
                  </a:xfrm>
                  <a:prstGeom prst="rect">
                    <a:avLst/>
                  </a:prstGeom>
                </p:spPr>
                <p:txBody>
                  <a:bodyPr wrap="none">
                    <a:spAutoFit/>
                  </a:bodyPr>
                  <a:lstStyle/>
                  <a:p>
                    <a:r>
                      <a:rPr lang="en-US" dirty="0"/>
                      <a:t>E</a:t>
                    </a:r>
                    <a14:m>
                      <m:oMath xmlns:m="http://schemas.openxmlformats.org/officeDocument/2006/math">
                        <m:d>
                          <m:dPr>
                            <m:ctrlPr>
                              <a:rPr lang="mr-IN" i="1" smtClean="0">
                                <a:latin typeface="Cambria Math" panose="02040503050406030204" pitchFamily="18" charset="0"/>
                              </a:rPr>
                            </m:ctrlPr>
                          </m:dPr>
                          <m:e>
                            <m:d>
                              <m:dPr>
                                <m:begChr m:val=""/>
                                <m:endChr m:val="⟩"/>
                                <m:ctrlPr>
                                  <a:rPr lang="hr-HR" i="1">
                                    <a:latin typeface="Cambria Math" panose="02040503050406030204" pitchFamily="18" charset="0"/>
                                  </a:rPr>
                                </m:ctrlPr>
                              </m:dPr>
                              <m:e>
                                <m:d>
                                  <m:dPr>
                                    <m:begChr m:val="|"/>
                                    <m:endChr m:val=""/>
                                    <m:ctrlPr>
                                      <a:rPr lang="hr-HR" i="1">
                                        <a:latin typeface="Cambria Math" panose="02040503050406030204" pitchFamily="18" charset="0"/>
                                      </a:rPr>
                                    </m:ctrlPr>
                                  </m:dPr>
                                  <m:e>
                                    <m:r>
                                      <a:rPr lang="en-US" i="1">
                                        <a:latin typeface="Cambria Math" charset="0"/>
                                      </a:rPr>
                                      <m:t>↓↓</m:t>
                                    </m:r>
                                  </m:e>
                                </m:d>
                              </m:e>
                            </m:d>
                          </m:e>
                        </m:d>
                      </m:oMath>
                    </a14:m>
                    <a:endParaRPr lang="en-US" dirty="0"/>
                  </a:p>
                </p:txBody>
              </p:sp>
            </mc:Choice>
            <mc:Fallback xmlns="">
              <p:sp>
                <p:nvSpPr>
                  <p:cNvPr id="142" name="Rectangle 141"/>
                  <p:cNvSpPr>
                    <a:spLocks noRot="1" noChangeAspect="1" noMove="1" noResize="1" noEditPoints="1" noAdjustHandles="1" noChangeArrowheads="1" noChangeShapeType="1" noTextEdit="1"/>
                  </p:cNvSpPr>
                  <p:nvPr/>
                </p:nvSpPr>
                <p:spPr>
                  <a:xfrm>
                    <a:off x="9527248" y="5731082"/>
                    <a:ext cx="859274" cy="369332"/>
                  </a:xfrm>
                  <a:prstGeom prst="rect">
                    <a:avLst/>
                  </a:prstGeom>
                  <a:blipFill>
                    <a:blip r:embed="rId18"/>
                    <a:stretch>
                      <a:fillRect l="-13235" t="-110000" r="-16176" b="-1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60447B1-C2F3-444E-89F3-311174E0F312}"/>
                      </a:ext>
                    </a:extLst>
                  </p:cNvPr>
                  <p:cNvSpPr/>
                  <p:nvPr/>
                </p:nvSpPr>
                <p:spPr>
                  <a:xfrm>
                    <a:off x="9550398" y="4634121"/>
                    <a:ext cx="859274" cy="369332"/>
                  </a:xfrm>
                  <a:prstGeom prst="rect">
                    <a:avLst/>
                  </a:prstGeom>
                </p:spPr>
                <p:txBody>
                  <a:bodyPr wrap="none">
                    <a:spAutoFit/>
                  </a:bodyPr>
                  <a:lstStyle/>
                  <a:p>
                    <a:r>
                      <a:rPr lang="en-US" dirty="0"/>
                      <a:t>E</a:t>
                    </a:r>
                    <a14:m>
                      <m:oMath xmlns:m="http://schemas.openxmlformats.org/officeDocument/2006/math">
                        <m:d>
                          <m:dPr>
                            <m:ctrlPr>
                              <a:rPr lang="mr-IN" i="1" smtClean="0">
                                <a:latin typeface="Cambria Math" panose="02040503050406030204" pitchFamily="18" charset="0"/>
                              </a:rPr>
                            </m:ctrlPr>
                          </m:dPr>
                          <m:e>
                            <m:d>
                              <m:dPr>
                                <m:begChr m:val=""/>
                                <m:endChr m:val="⟩"/>
                                <m:ctrlPr>
                                  <a:rPr lang="hr-HR" i="1">
                                    <a:latin typeface="Cambria Math" panose="02040503050406030204" pitchFamily="18" charset="0"/>
                                  </a:rPr>
                                </m:ctrlPr>
                              </m:dPr>
                              <m:e>
                                <m:d>
                                  <m:dPr>
                                    <m:begChr m:val="|"/>
                                    <m:endChr m:val=""/>
                                    <m:ctrlPr>
                                      <a:rPr lang="hr-HR" i="1">
                                        <a:latin typeface="Cambria Math" panose="02040503050406030204" pitchFamily="18" charset="0"/>
                                      </a:rPr>
                                    </m:ctrlPr>
                                  </m:dPr>
                                  <m:e>
                                    <m:r>
                                      <a:rPr lang="en-US" i="1">
                                        <a:latin typeface="Cambria Math" charset="0"/>
                                      </a:rPr>
                                      <m:t>↓↑</m:t>
                                    </m:r>
                                  </m:e>
                                </m:d>
                              </m:e>
                            </m:d>
                          </m:e>
                        </m:d>
                      </m:oMath>
                    </a14:m>
                    <a:endParaRPr lang="en-US" dirty="0"/>
                  </a:p>
                </p:txBody>
              </p:sp>
            </mc:Choice>
            <mc:Fallback xmlns="">
              <p:sp>
                <p:nvSpPr>
                  <p:cNvPr id="143" name="Rectangle 142"/>
                  <p:cNvSpPr>
                    <a:spLocks noRot="1" noChangeAspect="1" noMove="1" noResize="1" noEditPoints="1" noAdjustHandles="1" noChangeArrowheads="1" noChangeShapeType="1" noTextEdit="1"/>
                  </p:cNvSpPr>
                  <p:nvPr/>
                </p:nvSpPr>
                <p:spPr>
                  <a:xfrm>
                    <a:off x="9550398" y="4634121"/>
                    <a:ext cx="859274" cy="369332"/>
                  </a:xfrm>
                  <a:prstGeom prst="rect">
                    <a:avLst/>
                  </a:prstGeom>
                  <a:blipFill>
                    <a:blip r:embed="rId19"/>
                    <a:stretch>
                      <a:fillRect l="-13235" t="-106452" r="-16176" b="-16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9245D30-23F7-D146-98CE-74698D4060DC}"/>
                      </a:ext>
                    </a:extLst>
                  </p:cNvPr>
                  <p:cNvSpPr/>
                  <p:nvPr/>
                </p:nvSpPr>
                <p:spPr>
                  <a:xfrm>
                    <a:off x="9544832" y="3641038"/>
                    <a:ext cx="859274" cy="369332"/>
                  </a:xfrm>
                  <a:prstGeom prst="rect">
                    <a:avLst/>
                  </a:prstGeom>
                </p:spPr>
                <p:txBody>
                  <a:bodyPr wrap="none">
                    <a:spAutoFit/>
                  </a:bodyPr>
                  <a:lstStyle/>
                  <a:p>
                    <a:r>
                      <a:rPr lang="en-US" dirty="0"/>
                      <a:t>E</a:t>
                    </a:r>
                    <a14:m>
                      <m:oMath xmlns:m="http://schemas.openxmlformats.org/officeDocument/2006/math">
                        <m:d>
                          <m:dPr>
                            <m:ctrlPr>
                              <a:rPr lang="mr-IN" i="1" smtClean="0">
                                <a:latin typeface="Cambria Math" panose="02040503050406030204" pitchFamily="18" charset="0"/>
                              </a:rPr>
                            </m:ctrlPr>
                          </m:dPr>
                          <m:e>
                            <m:d>
                              <m:dPr>
                                <m:begChr m:val=""/>
                                <m:endChr m:val="⟩"/>
                                <m:ctrlPr>
                                  <a:rPr lang="hr-HR" i="1">
                                    <a:latin typeface="Cambria Math" panose="02040503050406030204" pitchFamily="18" charset="0"/>
                                  </a:rPr>
                                </m:ctrlPr>
                              </m:dPr>
                              <m:e>
                                <m:d>
                                  <m:dPr>
                                    <m:begChr m:val="|"/>
                                    <m:endChr m:val=""/>
                                    <m:ctrlPr>
                                      <a:rPr lang="hr-HR" i="1">
                                        <a:latin typeface="Cambria Math" panose="02040503050406030204" pitchFamily="18" charset="0"/>
                                      </a:rPr>
                                    </m:ctrlPr>
                                  </m:dPr>
                                  <m:e>
                                    <m:r>
                                      <a:rPr lang="en-US" i="1">
                                        <a:latin typeface="Cambria Math" charset="0"/>
                                      </a:rPr>
                                      <m:t>↑↑</m:t>
                                    </m:r>
                                  </m:e>
                                </m:d>
                              </m:e>
                            </m:d>
                          </m:e>
                        </m:d>
                      </m:oMath>
                    </a14:m>
                    <a:endParaRPr lang="en-US" dirty="0"/>
                  </a:p>
                </p:txBody>
              </p:sp>
            </mc:Choice>
            <mc:Fallback xmlns="">
              <p:sp>
                <p:nvSpPr>
                  <p:cNvPr id="144" name="Rectangle 143"/>
                  <p:cNvSpPr>
                    <a:spLocks noRot="1" noChangeAspect="1" noMove="1" noResize="1" noEditPoints="1" noAdjustHandles="1" noChangeArrowheads="1" noChangeShapeType="1" noTextEdit="1"/>
                  </p:cNvSpPr>
                  <p:nvPr/>
                </p:nvSpPr>
                <p:spPr>
                  <a:xfrm>
                    <a:off x="9544832" y="3641038"/>
                    <a:ext cx="859274" cy="369332"/>
                  </a:xfrm>
                  <a:prstGeom prst="rect">
                    <a:avLst/>
                  </a:prstGeom>
                  <a:blipFill>
                    <a:blip r:embed="rId20"/>
                    <a:stretch>
                      <a:fillRect l="-13043" t="-110000" r="-14493" b="-16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A2D07F8C-2B50-4F46-A9F9-AEE90D27C238}"/>
                  </a:ext>
                </a:extLst>
              </p:cNvPr>
              <p:cNvCxnSpPr/>
              <p:nvPr/>
            </p:nvCxnSpPr>
            <p:spPr>
              <a:xfrm>
                <a:off x="9536973" y="5490845"/>
                <a:ext cx="1816608"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86D029C-F708-F543-97AB-746B550AF1A1}"/>
                      </a:ext>
                    </a:extLst>
                  </p:cNvPr>
                  <p:cNvSpPr/>
                  <p:nvPr/>
                </p:nvSpPr>
                <p:spPr>
                  <a:xfrm>
                    <a:off x="9508006" y="510948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m:t>E</m:t>
                          </m:r>
                          <m:d>
                            <m:dPr>
                              <m:ctrlPr>
                                <a:rPr lang="mr-IN" i="1">
                                  <a:latin typeface="Cambria Math" panose="02040503050406030204" pitchFamily="18" charset="0"/>
                                </a:rPr>
                              </m:ctrlPr>
                            </m:dPr>
                            <m:e>
                              <m:d>
                                <m:dPr>
                                  <m:begChr m:val=""/>
                                  <m:endChr m:val="⟩"/>
                                  <m:ctrlPr>
                                    <a:rPr lang="hr-HR" i="1">
                                      <a:latin typeface="Cambria Math" panose="02040503050406030204" pitchFamily="18" charset="0"/>
                                    </a:rPr>
                                  </m:ctrlPr>
                                </m:dPr>
                                <m:e>
                                  <m:d>
                                    <m:dPr>
                                      <m:begChr m:val="|"/>
                                      <m:endChr m:val=""/>
                                      <m:ctrlPr>
                                        <a:rPr lang="hr-HR" i="1">
                                          <a:latin typeface="Cambria Math" panose="02040503050406030204" pitchFamily="18" charset="0"/>
                                        </a:rPr>
                                      </m:ctrlPr>
                                    </m:dPr>
                                    <m:e>
                                      <m:r>
                                        <a:rPr lang="en-US" i="1">
                                          <a:latin typeface="Cambria Math" charset="0"/>
                                        </a:rPr>
                                        <m:t>↑↓</m:t>
                                      </m:r>
                                    </m:e>
                                  </m:d>
                                </m:e>
                              </m:d>
                            </m:e>
                          </m:d>
                        </m:oMath>
                      </m:oMathPara>
                    </a14:m>
                    <a:endParaRPr lang="en-US" dirty="0"/>
                  </a:p>
                </p:txBody>
              </p:sp>
            </mc:Choice>
            <mc:Fallback xmlns="">
              <p:sp>
                <p:nvSpPr>
                  <p:cNvPr id="146" name="Rectangle 145"/>
                  <p:cNvSpPr>
                    <a:spLocks noRot="1" noChangeAspect="1" noMove="1" noResize="1" noEditPoints="1" noAdjustHandles="1" noChangeArrowheads="1" noChangeShapeType="1" noTextEdit="1"/>
                  </p:cNvSpPr>
                  <p:nvPr/>
                </p:nvSpPr>
                <p:spPr>
                  <a:xfrm>
                    <a:off x="9508006" y="5109484"/>
                    <a:ext cx="912173" cy="369332"/>
                  </a:xfrm>
                  <a:prstGeom prst="rect">
                    <a:avLst/>
                  </a:prstGeom>
                  <a:blipFill>
                    <a:blip r:embed="rId21"/>
                    <a:stretch>
                      <a:fillRect l="-8219" t="-110000" r="-12329" b="-166667"/>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DDB12261-D095-9546-B889-AB0054E9C046}"/>
                  </a:ext>
                </a:extLst>
              </p:cNvPr>
              <p:cNvCxnSpPr/>
              <p:nvPr/>
            </p:nvCxnSpPr>
            <p:spPr>
              <a:xfrm>
                <a:off x="10543414" y="5490845"/>
                <a:ext cx="0" cy="608611"/>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0BD9B74-448C-CD47-856B-C49E5D59D2F1}"/>
                  </a:ext>
                </a:extLst>
              </p:cNvPr>
              <p:cNvCxnSpPr/>
              <p:nvPr/>
            </p:nvCxnSpPr>
            <p:spPr>
              <a:xfrm>
                <a:off x="10510581" y="4019858"/>
                <a:ext cx="0" cy="978862"/>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D45F769-C083-8448-9B49-C974A7AEF3E5}"/>
                      </a:ext>
                    </a:extLst>
                  </p:cNvPr>
                  <p:cNvSpPr txBox="1"/>
                  <p:nvPr/>
                </p:nvSpPr>
                <p:spPr>
                  <a:xfrm>
                    <a:off x="10584557" y="4251834"/>
                    <a:ext cx="1005981" cy="426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solidFill>
                                    <a:srgbClr val="FF0000"/>
                                  </a:solidFill>
                                  <a:latin typeface="Cambria Math" panose="02040503050406030204" pitchFamily="18" charset="0"/>
                                </a:rPr>
                              </m:ctrlPr>
                            </m:sSubSupPr>
                            <m:e>
                              <m:r>
                                <a:rPr lang="en-US" b="0" i="1" dirty="0" smtClean="0">
                                  <a:solidFill>
                                    <a:srgbClr val="FF0000"/>
                                  </a:solidFill>
                                  <a:latin typeface="Cambria Math" charset="0"/>
                                </a:rPr>
                                <m:t>𝑓</m:t>
                              </m:r>
                            </m:e>
                            <m:sub>
                              <m:d>
                                <m:dPr>
                                  <m:begChr m:val=""/>
                                  <m:endChr m:val="⟩"/>
                                  <m:ctrlPr>
                                    <a:rPr lang="en-US" b="0" i="1" dirty="0" smtClean="0">
                                      <a:solidFill>
                                        <a:srgbClr val="FF0000"/>
                                      </a:solidFill>
                                      <a:latin typeface="Cambria Math" panose="02040503050406030204" pitchFamily="18" charset="0"/>
                                    </a:rPr>
                                  </m:ctrlPr>
                                </m:dPr>
                                <m:e>
                                  <m:r>
                                    <a:rPr lang="en-US" b="0" i="1" dirty="0" smtClean="0">
                                      <a:solidFill>
                                        <a:srgbClr val="FF0000"/>
                                      </a:solidFill>
                                      <a:latin typeface="Cambria Math" charset="0"/>
                                    </a:rPr>
                                    <m:t>|</m:t>
                                  </m:r>
                                  <m:sSub>
                                    <m:sSubPr>
                                      <m:ctrlPr>
                                        <a:rPr lang="en-US" b="0" i="1" dirty="0" smtClean="0">
                                          <a:solidFill>
                                            <a:srgbClr val="FF0000"/>
                                          </a:solidFill>
                                          <a:latin typeface="Cambria Math" panose="02040503050406030204" pitchFamily="18" charset="0"/>
                                          <a:ea typeface="Cambria Math" charset="0"/>
                                          <a:cs typeface="Cambria Math" charset="0"/>
                                        </a:rPr>
                                      </m:ctrlPr>
                                    </m:sSubPr>
                                    <m:e>
                                      <m:r>
                                        <a:rPr lang="en-US" i="1" dirty="0">
                                          <a:solidFill>
                                            <a:srgbClr val="FF0000"/>
                                          </a:solidFill>
                                          <a:latin typeface="Cambria Math" charset="0"/>
                                          <a:ea typeface="Cambria Math" charset="0"/>
                                          <a:cs typeface="Cambria Math" charset="0"/>
                                        </a:rPr>
                                        <m:t>𝜓</m:t>
                                      </m:r>
                                    </m:e>
                                    <m:sub>
                                      <m:r>
                                        <a:rPr lang="en-US" b="0" i="1" dirty="0" smtClean="0">
                                          <a:solidFill>
                                            <a:srgbClr val="FF0000"/>
                                          </a:solidFill>
                                          <a:latin typeface="Cambria Math" charset="0"/>
                                          <a:ea typeface="Cambria Math" charset="0"/>
                                          <a:cs typeface="Cambria Math" charset="0"/>
                                        </a:rPr>
                                        <m:t>𝑅</m:t>
                                      </m:r>
                                    </m:sub>
                                  </m:sSub>
                                </m:e>
                              </m:d>
                              <m:r>
                                <a:rPr lang="en-US" b="0" i="1" dirty="0" smtClean="0">
                                  <a:solidFill>
                                    <a:srgbClr val="FF0000"/>
                                  </a:solidFill>
                                  <a:latin typeface="Cambria Math" charset="0"/>
                                </a:rPr>
                                <m:t>=</m:t>
                              </m:r>
                              <m:d>
                                <m:dPr>
                                  <m:begChr m:val=""/>
                                  <m:endChr m:val="⟩"/>
                                  <m:ctrlPr>
                                    <a:rPr lang="en-US" i="1" dirty="0">
                                      <a:solidFill>
                                        <a:srgbClr val="FF0000"/>
                                      </a:solidFill>
                                      <a:latin typeface="Cambria Math" panose="02040503050406030204" pitchFamily="18" charset="0"/>
                                    </a:rPr>
                                  </m:ctrlPr>
                                </m:dPr>
                                <m:e>
                                  <m:r>
                                    <a:rPr lang="en-US" i="1" dirty="0">
                                      <a:solidFill>
                                        <a:srgbClr val="FF0000"/>
                                      </a:solidFill>
                                      <a:latin typeface="Cambria Math" charset="0"/>
                                    </a:rPr>
                                    <m:t>|</m:t>
                                  </m:r>
                                  <m:r>
                                    <a:rPr lang="en-US" i="1" dirty="0" smtClean="0">
                                      <a:solidFill>
                                        <a:srgbClr val="FF0000"/>
                                      </a:solidFill>
                                      <a:latin typeface="Cambria Math" charset="0"/>
                                      <a:ea typeface="Cambria Math" charset="0"/>
                                      <a:cs typeface="Cambria Math" charset="0"/>
                                    </a:rPr>
                                    <m:t>↑</m:t>
                                  </m:r>
                                </m:e>
                              </m:d>
                            </m:sub>
                            <m:sup>
                              <m:r>
                                <a:rPr lang="en-US" b="0" i="1" dirty="0" smtClean="0">
                                  <a:solidFill>
                                    <a:srgbClr val="FF0000"/>
                                  </a:solidFill>
                                  <a:latin typeface="Cambria Math" charset="0"/>
                                </a:rPr>
                                <m:t>𝐿</m:t>
                              </m:r>
                            </m:sup>
                          </m:sSubSup>
                        </m:oMath>
                      </m:oMathPara>
                    </a14:m>
                    <a:endParaRPr lang="en-US" dirty="0">
                      <a:solidFill>
                        <a:srgbClr val="FF0000"/>
                      </a:solidFill>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10584557" y="4251834"/>
                    <a:ext cx="1005981" cy="426912"/>
                  </a:xfrm>
                  <a:prstGeom prst="rect">
                    <a:avLst/>
                  </a:prstGeom>
                  <a:blipFill>
                    <a:blip r:embed="rId22"/>
                    <a:stretch>
                      <a:fillRect t="-34286" r="-11250" b="-1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E1C3381-32BE-3047-A6FF-616F0D55199B}"/>
                      </a:ext>
                    </a:extLst>
                  </p:cNvPr>
                  <p:cNvSpPr txBox="1"/>
                  <p:nvPr/>
                </p:nvSpPr>
                <p:spPr>
                  <a:xfrm>
                    <a:off x="10588969" y="5545094"/>
                    <a:ext cx="1005981" cy="426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solidFill>
                                    <a:srgbClr val="4372C4"/>
                                  </a:solidFill>
                                  <a:latin typeface="Cambria Math" panose="02040503050406030204" pitchFamily="18" charset="0"/>
                                </a:rPr>
                              </m:ctrlPr>
                            </m:sSubSupPr>
                            <m:e>
                              <m:r>
                                <a:rPr lang="en-US" b="0" i="1" dirty="0" smtClean="0">
                                  <a:solidFill>
                                    <a:srgbClr val="4372C4"/>
                                  </a:solidFill>
                                  <a:latin typeface="Cambria Math" charset="0"/>
                                </a:rPr>
                                <m:t>𝑓</m:t>
                              </m:r>
                            </m:e>
                            <m:sub>
                              <m:d>
                                <m:dPr>
                                  <m:begChr m:val=""/>
                                  <m:endChr m:val="⟩"/>
                                  <m:ctrlPr>
                                    <a:rPr lang="en-US" b="0" i="1" dirty="0" smtClean="0">
                                      <a:solidFill>
                                        <a:srgbClr val="4372C4"/>
                                      </a:solidFill>
                                      <a:latin typeface="Cambria Math" panose="02040503050406030204" pitchFamily="18" charset="0"/>
                                    </a:rPr>
                                  </m:ctrlPr>
                                </m:dPr>
                                <m:e>
                                  <m:r>
                                    <a:rPr lang="en-US" b="0" i="1" dirty="0" smtClean="0">
                                      <a:solidFill>
                                        <a:srgbClr val="4372C4"/>
                                      </a:solidFill>
                                      <a:latin typeface="Cambria Math" charset="0"/>
                                    </a:rPr>
                                    <m:t>|</m:t>
                                  </m:r>
                                  <m:sSub>
                                    <m:sSubPr>
                                      <m:ctrlPr>
                                        <a:rPr lang="en-US" b="0" i="1" dirty="0" smtClean="0">
                                          <a:solidFill>
                                            <a:srgbClr val="4372C4"/>
                                          </a:solidFill>
                                          <a:latin typeface="Cambria Math" panose="02040503050406030204" pitchFamily="18" charset="0"/>
                                          <a:ea typeface="Cambria Math" charset="0"/>
                                          <a:cs typeface="Cambria Math" charset="0"/>
                                        </a:rPr>
                                      </m:ctrlPr>
                                    </m:sSubPr>
                                    <m:e>
                                      <m:r>
                                        <a:rPr lang="en-US" i="1" dirty="0">
                                          <a:solidFill>
                                            <a:srgbClr val="4372C4"/>
                                          </a:solidFill>
                                          <a:latin typeface="Cambria Math" charset="0"/>
                                          <a:ea typeface="Cambria Math" charset="0"/>
                                          <a:cs typeface="Cambria Math" charset="0"/>
                                        </a:rPr>
                                        <m:t>𝜓</m:t>
                                      </m:r>
                                    </m:e>
                                    <m:sub>
                                      <m:r>
                                        <a:rPr lang="en-US" b="0" i="1" dirty="0" smtClean="0">
                                          <a:solidFill>
                                            <a:srgbClr val="4372C4"/>
                                          </a:solidFill>
                                          <a:latin typeface="Cambria Math" charset="0"/>
                                          <a:ea typeface="Cambria Math" charset="0"/>
                                          <a:cs typeface="Cambria Math" charset="0"/>
                                        </a:rPr>
                                        <m:t>𝑅</m:t>
                                      </m:r>
                                    </m:sub>
                                  </m:sSub>
                                </m:e>
                              </m:d>
                              <m:r>
                                <a:rPr lang="en-US" b="0" i="1" dirty="0" smtClean="0">
                                  <a:solidFill>
                                    <a:srgbClr val="4372C4"/>
                                  </a:solidFill>
                                  <a:latin typeface="Cambria Math" charset="0"/>
                                </a:rPr>
                                <m:t>=</m:t>
                              </m:r>
                              <m:d>
                                <m:dPr>
                                  <m:begChr m:val=""/>
                                  <m:endChr m:val="⟩"/>
                                  <m:ctrlPr>
                                    <a:rPr lang="en-US" i="1" dirty="0">
                                      <a:solidFill>
                                        <a:srgbClr val="4372C4"/>
                                      </a:solidFill>
                                      <a:latin typeface="Cambria Math" panose="02040503050406030204" pitchFamily="18" charset="0"/>
                                    </a:rPr>
                                  </m:ctrlPr>
                                </m:dPr>
                                <m:e>
                                  <m:r>
                                    <a:rPr lang="en-US" i="1" dirty="0">
                                      <a:solidFill>
                                        <a:srgbClr val="4372C4"/>
                                      </a:solidFill>
                                      <a:latin typeface="Cambria Math" charset="0"/>
                                    </a:rPr>
                                    <m:t>|</m:t>
                                  </m:r>
                                  <m:r>
                                    <a:rPr lang="en-US" i="1" dirty="0" smtClean="0">
                                      <a:solidFill>
                                        <a:srgbClr val="4372C4"/>
                                      </a:solidFill>
                                      <a:latin typeface="Cambria Math" charset="0"/>
                                      <a:ea typeface="Cambria Math" charset="0"/>
                                      <a:cs typeface="Cambria Math" charset="0"/>
                                    </a:rPr>
                                    <m:t>↓</m:t>
                                  </m:r>
                                </m:e>
                              </m:d>
                            </m:sub>
                            <m:sup>
                              <m:r>
                                <a:rPr lang="en-US" b="0" i="1" dirty="0" smtClean="0">
                                  <a:solidFill>
                                    <a:srgbClr val="4372C4"/>
                                  </a:solidFill>
                                  <a:latin typeface="Cambria Math" charset="0"/>
                                </a:rPr>
                                <m:t>𝐿</m:t>
                              </m:r>
                            </m:sup>
                          </m:sSubSup>
                        </m:oMath>
                      </m:oMathPara>
                    </a14:m>
                    <a:endParaRPr lang="en-US" dirty="0">
                      <a:solidFill>
                        <a:srgbClr val="4372C4"/>
                      </a:solidFill>
                    </a:endParaRPr>
                  </a:p>
                </p:txBody>
              </p:sp>
            </mc:Choice>
            <mc:Fallback xmlns="">
              <p:sp>
                <p:nvSpPr>
                  <p:cNvPr id="115" name="TextBox 114"/>
                  <p:cNvSpPr txBox="1">
                    <a:spLocks noRot="1" noChangeAspect="1" noMove="1" noResize="1" noEditPoints="1" noAdjustHandles="1" noChangeArrowheads="1" noChangeShapeType="1" noTextEdit="1"/>
                  </p:cNvSpPr>
                  <p:nvPr/>
                </p:nvSpPr>
                <p:spPr>
                  <a:xfrm>
                    <a:off x="10588969" y="5545094"/>
                    <a:ext cx="1005981" cy="426912"/>
                  </a:xfrm>
                  <a:prstGeom prst="rect">
                    <a:avLst/>
                  </a:prstGeom>
                  <a:blipFill>
                    <a:blip r:embed="rId23"/>
                    <a:stretch>
                      <a:fillRect t="-34286" r="-12500" b="-108571"/>
                    </a:stretch>
                  </a:blipFill>
                </p:spPr>
                <p:txBody>
                  <a:bodyPr/>
                  <a:lstStyle/>
                  <a:p>
                    <a:r>
                      <a:rPr lang="en-US">
                        <a:noFill/>
                      </a:rPr>
                      <a:t> </a:t>
                    </a:r>
                  </a:p>
                </p:txBody>
              </p:sp>
            </mc:Fallback>
          </mc:AlternateContent>
        </p:grpSp>
      </p:grpSp>
      <p:grpSp>
        <p:nvGrpSpPr>
          <p:cNvPr id="43" name="Group 42">
            <a:extLst>
              <a:ext uri="{FF2B5EF4-FFF2-40B4-BE49-F238E27FC236}">
                <a16:creationId xmlns:a16="http://schemas.microsoft.com/office/drawing/2014/main" id="{9C623242-5873-2A40-A018-CA04E3CE6C31}"/>
              </a:ext>
            </a:extLst>
          </p:cNvPr>
          <p:cNvGrpSpPr/>
          <p:nvPr/>
        </p:nvGrpSpPr>
        <p:grpSpPr>
          <a:xfrm>
            <a:off x="375138" y="775754"/>
            <a:ext cx="6514252" cy="5945721"/>
            <a:chOff x="375138" y="775754"/>
            <a:chExt cx="6514252" cy="5945721"/>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13D1974-78F0-594A-90A6-934D75FBDC10}"/>
                    </a:ext>
                  </a:extLst>
                </p:cNvPr>
                <p:cNvSpPr/>
                <p:nvPr/>
              </p:nvSpPr>
              <p:spPr>
                <a:xfrm>
                  <a:off x="801963" y="775754"/>
                  <a:ext cx="194033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mr-IN" sz="3200" i="1" smtClean="0">
                            <a:latin typeface="Cambria Math" charset="0"/>
                            <a:ea typeface="Cambria Math" charset="0"/>
                            <a:cs typeface="Cambria Math" charset="0"/>
                          </a:rPr>
                          <m:t>𝛿</m:t>
                        </m:r>
                        <m:sSub>
                          <m:sSubPr>
                            <m:ctrlPr>
                              <a:rPr lang="en-US" sz="3200" i="1">
                                <a:latin typeface="Cambria Math" panose="02040503050406030204" pitchFamily="18" charset="0"/>
                                <a:ea typeface="Cambria Math" charset="0"/>
                                <a:cs typeface="Cambria Math" charset="0"/>
                              </a:rPr>
                            </m:ctrlPr>
                          </m:sSubPr>
                          <m:e>
                            <m:r>
                              <a:rPr lang="en-US" sz="3200" i="1">
                                <a:latin typeface="Cambria Math" charset="0"/>
                                <a:ea typeface="Cambria Math" charset="0"/>
                                <a:cs typeface="Cambria Math" charset="0"/>
                              </a:rPr>
                              <m:t>𝐸</m:t>
                            </m:r>
                          </m:e>
                          <m:sub>
                            <m:r>
                              <a:rPr lang="en-US" sz="3200" i="1">
                                <a:latin typeface="Cambria Math" charset="0"/>
                                <a:ea typeface="Cambria Math" charset="0"/>
                                <a:cs typeface="Cambria Math" charset="0"/>
                              </a:rPr>
                              <m:t>𝑧</m:t>
                            </m:r>
                          </m:sub>
                        </m:sSub>
                        <m:r>
                          <a:rPr lang="en-US" sz="3200" b="0" i="1" smtClean="0">
                            <a:latin typeface="Cambria Math" charset="0"/>
                            <a:ea typeface="Cambria Math" charset="0"/>
                            <a:cs typeface="Cambria Math" charset="0"/>
                          </a:rPr>
                          <m:t>&gt;&gt;</m:t>
                        </m:r>
                        <m:r>
                          <a:rPr lang="en-US" sz="3200" i="1">
                            <a:latin typeface="Cambria Math" charset="0"/>
                            <a:ea typeface="Cambria Math" charset="0"/>
                            <a:cs typeface="Cambria Math" charset="0"/>
                          </a:rPr>
                          <m:t>𝐽</m:t>
                        </m:r>
                      </m:oMath>
                    </m:oMathPara>
                  </a14:m>
                  <a:endParaRPr lang="en-US" sz="3200" dirty="0"/>
                </a:p>
              </p:txBody>
            </p:sp>
          </mc:Choice>
          <mc:Fallback xmlns="">
            <p:sp>
              <p:nvSpPr>
                <p:cNvPr id="4" name="Rectangle 3">
                  <a:extLst>
                    <a:ext uri="{FF2B5EF4-FFF2-40B4-BE49-F238E27FC236}">
                      <a16:creationId xmlns:a16="http://schemas.microsoft.com/office/drawing/2014/main" id="{913D1974-78F0-594A-90A6-934D75FBDC10}"/>
                    </a:ext>
                  </a:extLst>
                </p:cNvPr>
                <p:cNvSpPr>
                  <a:spLocks noRot="1" noChangeAspect="1" noMove="1" noResize="1" noEditPoints="1" noAdjustHandles="1" noChangeArrowheads="1" noChangeShapeType="1" noTextEdit="1"/>
                </p:cNvSpPr>
                <p:nvPr/>
              </p:nvSpPr>
              <p:spPr>
                <a:xfrm>
                  <a:off x="801963" y="775754"/>
                  <a:ext cx="1940339" cy="584775"/>
                </a:xfrm>
                <a:prstGeom prst="rect">
                  <a:avLst/>
                </a:prstGeom>
                <a:blipFill>
                  <a:blip r:embed="rId24"/>
                  <a:stretch>
                    <a:fillRect r="-649" b="-14583"/>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83A784D6-4FB9-FD44-8848-AC1285040917}"/>
                </a:ext>
              </a:extLst>
            </p:cNvPr>
            <p:cNvGrpSpPr/>
            <p:nvPr/>
          </p:nvGrpSpPr>
          <p:grpSpPr>
            <a:xfrm>
              <a:off x="375138" y="3847941"/>
              <a:ext cx="3861477" cy="2873534"/>
              <a:chOff x="6348980" y="503650"/>
              <a:chExt cx="3861477" cy="2873534"/>
            </a:xfrm>
          </p:grpSpPr>
          <p:pic>
            <p:nvPicPr>
              <p:cNvPr id="7" name="Content Placeholder 6">
                <a:extLst>
                  <a:ext uri="{FF2B5EF4-FFF2-40B4-BE49-F238E27FC236}">
                    <a16:creationId xmlns:a16="http://schemas.microsoft.com/office/drawing/2014/main" id="{1C36CB62-EE80-504D-8FBD-DF6B648FC085}"/>
                  </a:ext>
                </a:extLst>
              </p:cNvPr>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6571488" y="621791"/>
                <a:ext cx="3206496" cy="2573621"/>
              </a:xfrm>
              <a:prstGeom prst="rect">
                <a:avLst/>
              </a:prstGeom>
            </p:spPr>
          </p:pic>
          <p:sp>
            <p:nvSpPr>
              <p:cNvPr id="8" name="Rectangle 7">
                <a:extLst>
                  <a:ext uri="{FF2B5EF4-FFF2-40B4-BE49-F238E27FC236}">
                    <a16:creationId xmlns:a16="http://schemas.microsoft.com/office/drawing/2014/main" id="{EFC0EBE7-024D-E941-857E-34768CB7A77B}"/>
                  </a:ext>
                </a:extLst>
              </p:cNvPr>
              <p:cNvSpPr/>
              <p:nvPr/>
            </p:nvSpPr>
            <p:spPr>
              <a:xfrm>
                <a:off x="6359481" y="2852928"/>
                <a:ext cx="638727" cy="52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4643D67-CFFE-EF47-9BFE-1852DDF3783B}"/>
                  </a:ext>
                </a:extLst>
              </p:cNvPr>
              <p:cNvSpPr/>
              <p:nvPr/>
            </p:nvSpPr>
            <p:spPr>
              <a:xfrm>
                <a:off x="9458620" y="621791"/>
                <a:ext cx="638727" cy="6682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6320FC4-D578-854C-937E-887BED502E40}"/>
                  </a:ext>
                </a:extLst>
              </p:cNvPr>
              <p:cNvSpPr/>
              <p:nvPr/>
            </p:nvSpPr>
            <p:spPr>
              <a:xfrm>
                <a:off x="6348980" y="503650"/>
                <a:ext cx="638727" cy="52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23F3F7-A4A5-7E4C-8F88-1EA90A8832C5}"/>
                  </a:ext>
                </a:extLst>
              </p:cNvPr>
              <p:cNvSpPr/>
              <p:nvPr/>
            </p:nvSpPr>
            <p:spPr>
              <a:xfrm>
                <a:off x="9571730" y="1421475"/>
                <a:ext cx="638727" cy="524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4565CBE2-B60B-B44A-8E6C-35FAC04B7A55}"/>
                </a:ext>
              </a:extLst>
            </p:cNvPr>
            <p:cNvSpPr/>
            <p:nvPr/>
          </p:nvSpPr>
          <p:spPr>
            <a:xfrm>
              <a:off x="4123505" y="5789166"/>
              <a:ext cx="2765885" cy="584775"/>
            </a:xfrm>
            <a:prstGeom prst="rect">
              <a:avLst/>
            </a:prstGeom>
          </p:spPr>
          <p:txBody>
            <a:bodyPr wrap="none">
              <a:spAutoFit/>
            </a:bodyPr>
            <a:lstStyle/>
            <a:p>
              <a:r>
                <a:rPr lang="fr-FR" sz="1600" dirty="0" err="1"/>
                <a:t>Zajac</a:t>
              </a:r>
              <a:r>
                <a:rPr lang="fr-FR" sz="1600" dirty="0"/>
                <a:t>, AJS </a:t>
              </a:r>
              <a:r>
                <a:rPr lang="fr-FR" sz="1600" i="1" dirty="0"/>
                <a:t>et al</a:t>
              </a:r>
              <a:r>
                <a:rPr lang="fr-FR" sz="1600" dirty="0"/>
                <a:t>., Science (2018)</a:t>
              </a:r>
            </a:p>
            <a:p>
              <a:r>
                <a:rPr lang="fr-FR" sz="1600" dirty="0"/>
                <a:t>Russ, AJS </a:t>
              </a:r>
              <a:r>
                <a:rPr lang="fr-FR" sz="1600" i="1" dirty="0"/>
                <a:t>et al</a:t>
              </a:r>
              <a:r>
                <a:rPr lang="fr-FR" sz="1600" dirty="0"/>
                <a:t>., PRB (2018)</a:t>
              </a:r>
            </a:p>
          </p:txBody>
        </p:sp>
        <p:pic>
          <p:nvPicPr>
            <p:cNvPr id="42" name="Picture 41">
              <a:extLst>
                <a:ext uri="{FF2B5EF4-FFF2-40B4-BE49-F238E27FC236}">
                  <a16:creationId xmlns:a16="http://schemas.microsoft.com/office/drawing/2014/main" id="{0828E253-4DE6-AC4D-94FC-B798DFB79663}"/>
                </a:ext>
              </a:extLst>
            </p:cNvPr>
            <p:cNvPicPr>
              <a:picLocks noChangeAspect="1"/>
            </p:cNvPicPr>
            <p:nvPr/>
          </p:nvPicPr>
          <p:blipFill rotWithShape="1">
            <a:blip r:embed="rId26"/>
            <a:srcRect l="60815" t="40551" r="21586" b="47721"/>
            <a:stretch/>
          </p:blipFill>
          <p:spPr>
            <a:xfrm>
              <a:off x="429121" y="1457004"/>
              <a:ext cx="5691703" cy="2370615"/>
            </a:xfrm>
            <a:prstGeom prst="rect">
              <a:avLst/>
            </a:prstGeom>
          </p:spPr>
        </p:pic>
      </p:grpSp>
    </p:spTree>
    <p:extLst>
      <p:ext uri="{BB962C8B-B14F-4D97-AF65-F5344CB8AC3E}">
        <p14:creationId xmlns:p14="http://schemas.microsoft.com/office/powerpoint/2010/main" val="74033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A1B71-5133-2342-9D3D-86E967F3B3D1}"/>
              </a:ext>
            </a:extLst>
          </p:cNvPr>
          <p:cNvSpPr>
            <a:spLocks noGrp="1"/>
          </p:cNvSpPr>
          <p:nvPr>
            <p:ph type="sldNum" sz="quarter" idx="12"/>
          </p:nvPr>
        </p:nvSpPr>
        <p:spPr/>
        <p:txBody>
          <a:bodyPr/>
          <a:lstStyle/>
          <a:p>
            <a:fld id="{8C987810-C33F-0147-A82A-1F506A35EEBE}" type="slidenum">
              <a:rPr lang="en-US" smtClean="0"/>
              <a:t>21</a:t>
            </a:fld>
            <a:endParaRPr lang="en-US"/>
          </a:p>
        </p:txBody>
      </p:sp>
      <p:sp>
        <p:nvSpPr>
          <p:cNvPr id="3" name="Title 1">
            <a:extLst>
              <a:ext uri="{FF2B5EF4-FFF2-40B4-BE49-F238E27FC236}">
                <a16:creationId xmlns:a16="http://schemas.microsoft.com/office/drawing/2014/main" id="{604F5F16-A76D-EB4D-AC9D-4DCBC337A35A}"/>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Pulse shaping for CNOT gate (cont’d)   </a:t>
            </a:r>
          </a:p>
        </p:txBody>
      </p:sp>
      <p:grpSp>
        <p:nvGrpSpPr>
          <p:cNvPr id="13" name="Group 12">
            <a:extLst>
              <a:ext uri="{FF2B5EF4-FFF2-40B4-BE49-F238E27FC236}">
                <a16:creationId xmlns:a16="http://schemas.microsoft.com/office/drawing/2014/main" id="{9A051813-E513-B644-8F48-B9EDD31FE368}"/>
              </a:ext>
            </a:extLst>
          </p:cNvPr>
          <p:cNvGrpSpPr/>
          <p:nvPr/>
        </p:nvGrpSpPr>
        <p:grpSpPr>
          <a:xfrm>
            <a:off x="584771" y="957147"/>
            <a:ext cx="2743200" cy="5399203"/>
            <a:chOff x="9508006" y="1156709"/>
            <a:chExt cx="2192364" cy="4943705"/>
          </a:xfrm>
        </p:grpSpPr>
        <p:grpSp>
          <p:nvGrpSpPr>
            <p:cNvPr id="14" name="Group 13">
              <a:extLst>
                <a:ext uri="{FF2B5EF4-FFF2-40B4-BE49-F238E27FC236}">
                  <a16:creationId xmlns:a16="http://schemas.microsoft.com/office/drawing/2014/main" id="{5A8BB250-8068-924E-B70B-C539A33DC396}"/>
                </a:ext>
              </a:extLst>
            </p:cNvPr>
            <p:cNvGrpSpPr/>
            <p:nvPr/>
          </p:nvGrpSpPr>
          <p:grpSpPr>
            <a:xfrm>
              <a:off x="9587041" y="2691159"/>
              <a:ext cx="1683465" cy="889422"/>
              <a:chOff x="7039249" y="170067"/>
              <a:chExt cx="1683465" cy="889422"/>
            </a:xfrm>
          </p:grpSpPr>
          <p:sp>
            <p:nvSpPr>
              <p:cNvPr id="36" name="Down Arrow 35">
                <a:extLst>
                  <a:ext uri="{FF2B5EF4-FFF2-40B4-BE49-F238E27FC236}">
                    <a16:creationId xmlns:a16="http://schemas.microsoft.com/office/drawing/2014/main" id="{96C950ED-1F00-9A4D-8688-B23345409C5C}"/>
                  </a:ext>
                </a:extLst>
              </p:cNvPr>
              <p:cNvSpPr/>
              <p:nvPr/>
            </p:nvSpPr>
            <p:spPr>
              <a:xfrm rot="12374586">
                <a:off x="8088638" y="305265"/>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D8E11EF6-F29F-C84C-B3A1-A8D240270F5A}"/>
                  </a:ext>
                </a:extLst>
              </p:cNvPr>
              <p:cNvSpPr/>
              <p:nvPr/>
            </p:nvSpPr>
            <p:spPr>
              <a:xfrm rot="8829913">
                <a:off x="7486051" y="310200"/>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72E59115-6C41-C042-B438-C3CB40070235}"/>
                  </a:ext>
                </a:extLst>
              </p:cNvPr>
              <p:cNvSpPr/>
              <p:nvPr/>
            </p:nvSpPr>
            <p:spPr>
              <a:xfrm>
                <a:off x="7039249" y="170067"/>
                <a:ext cx="1683465" cy="725203"/>
              </a:xfrm>
              <a:custGeom>
                <a:avLst/>
                <a:gdLst>
                  <a:gd name="connsiteX0" fmla="*/ 0 w 1683465"/>
                  <a:gd name="connsiteY0" fmla="*/ 0 h 725203"/>
                  <a:gd name="connsiteX1" fmla="*/ 411783 w 1683465"/>
                  <a:gd name="connsiteY1" fmla="*/ 690342 h 725203"/>
                  <a:gd name="connsiteX2" fmla="*/ 823566 w 1683465"/>
                  <a:gd name="connsiteY2" fmla="*/ 629785 h 725203"/>
                  <a:gd name="connsiteX3" fmla="*/ 1235349 w 1683465"/>
                  <a:gd name="connsiteY3" fmla="*/ 690342 h 725203"/>
                  <a:gd name="connsiteX4" fmla="*/ 1683465 w 1683465"/>
                  <a:gd name="connsiteY4" fmla="*/ 0 h 725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465" h="725203">
                    <a:moveTo>
                      <a:pt x="0" y="0"/>
                    </a:moveTo>
                    <a:cubicBezTo>
                      <a:pt x="137261" y="292689"/>
                      <a:pt x="274522" y="585378"/>
                      <a:pt x="411783" y="690342"/>
                    </a:cubicBezTo>
                    <a:cubicBezTo>
                      <a:pt x="549044" y="795306"/>
                      <a:pt x="686305" y="629785"/>
                      <a:pt x="823566" y="629785"/>
                    </a:cubicBezTo>
                    <a:cubicBezTo>
                      <a:pt x="960827" y="629785"/>
                      <a:pt x="1092033" y="795306"/>
                      <a:pt x="1235349" y="690342"/>
                    </a:cubicBezTo>
                    <a:cubicBezTo>
                      <a:pt x="1378665" y="585378"/>
                      <a:pt x="1583547" y="25232"/>
                      <a:pt x="168346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4F61E3E-D87B-C44E-B3CC-FEA95EABC3D3}"/>
                  </a:ext>
                </a:extLst>
              </p:cNvPr>
              <p:cNvSpPr/>
              <p:nvPr/>
            </p:nvSpPr>
            <p:spPr>
              <a:xfrm>
                <a:off x="7347537" y="554481"/>
                <a:ext cx="506633" cy="331711"/>
              </a:xfrm>
              <a:prstGeom prst="ellipse">
                <a:avLst/>
              </a:prstGeom>
              <a:gradFill flip="none" rotWithShape="1">
                <a:gsLst>
                  <a:gs pos="0">
                    <a:schemeClr val="accent4">
                      <a:lumMod val="99000"/>
                    </a:schemeClr>
                  </a:gs>
                  <a:gs pos="23000">
                    <a:schemeClr val="accent4">
                      <a:lumMod val="60000"/>
                      <a:lumOff val="40000"/>
                    </a:schemeClr>
                  </a:gs>
                  <a:gs pos="69000">
                    <a:schemeClr val="accent4">
                      <a:lumMod val="40000"/>
                      <a:lumOff val="60000"/>
                      <a:alpha val="80000"/>
                    </a:schemeClr>
                  </a:gs>
                  <a:gs pos="97000">
                    <a:schemeClr val="accent4">
                      <a:lumMod val="20000"/>
                      <a:lumOff val="80000"/>
                      <a:alpha val="6800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sp>
            <p:nvSpPr>
              <p:cNvPr id="40" name="Oval 39">
                <a:extLst>
                  <a:ext uri="{FF2B5EF4-FFF2-40B4-BE49-F238E27FC236}">
                    <a16:creationId xmlns:a16="http://schemas.microsoft.com/office/drawing/2014/main" id="{0C6A83D8-5DFD-9844-875B-F796CA3FD860}"/>
                  </a:ext>
                </a:extLst>
              </p:cNvPr>
              <p:cNvSpPr/>
              <p:nvPr/>
            </p:nvSpPr>
            <p:spPr>
              <a:xfrm>
                <a:off x="7854171" y="562628"/>
                <a:ext cx="531337" cy="331711"/>
              </a:xfrm>
              <a:prstGeom prst="ellipse">
                <a:avLst/>
              </a:prstGeom>
              <a:gradFill flip="none" rotWithShape="1">
                <a:gsLst>
                  <a:gs pos="0">
                    <a:schemeClr val="accent4">
                      <a:lumMod val="99000"/>
                    </a:schemeClr>
                  </a:gs>
                  <a:gs pos="23000">
                    <a:schemeClr val="accent4">
                      <a:lumMod val="60000"/>
                      <a:lumOff val="40000"/>
                    </a:schemeClr>
                  </a:gs>
                  <a:gs pos="69000">
                    <a:schemeClr val="accent4">
                      <a:lumMod val="40000"/>
                      <a:lumOff val="60000"/>
                      <a:alpha val="80000"/>
                    </a:schemeClr>
                  </a:gs>
                  <a:gs pos="97000">
                    <a:schemeClr val="accent4">
                      <a:lumMod val="20000"/>
                      <a:lumOff val="80000"/>
                      <a:alpha val="6800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grpSp>
        <p:cxnSp>
          <p:nvCxnSpPr>
            <p:cNvPr id="15" name="Straight Arrow Connector 14">
              <a:extLst>
                <a:ext uri="{FF2B5EF4-FFF2-40B4-BE49-F238E27FC236}">
                  <a16:creationId xmlns:a16="http://schemas.microsoft.com/office/drawing/2014/main" id="{4FB4D5A2-E07F-C04A-A36F-C56E65EF038F}"/>
                </a:ext>
              </a:extLst>
            </p:cNvPr>
            <p:cNvCxnSpPr/>
            <p:nvPr/>
          </p:nvCxnSpPr>
          <p:spPr>
            <a:xfrm flipV="1">
              <a:off x="10729102" y="2054673"/>
              <a:ext cx="0" cy="484478"/>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BD5C5195-DD74-314F-AC46-3FD70F8372B7}"/>
                </a:ext>
              </a:extLst>
            </p:cNvPr>
            <p:cNvCxnSpPr/>
            <p:nvPr/>
          </p:nvCxnSpPr>
          <p:spPr>
            <a:xfrm flipV="1">
              <a:off x="10428774" y="2119035"/>
              <a:ext cx="0" cy="420117"/>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8853EA82-0F10-D04F-9267-97A9F546481A}"/>
                </a:ext>
              </a:extLst>
            </p:cNvPr>
            <p:cNvCxnSpPr/>
            <p:nvPr/>
          </p:nvCxnSpPr>
          <p:spPr>
            <a:xfrm flipV="1">
              <a:off x="10161096" y="2188400"/>
              <a:ext cx="0" cy="350752"/>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24DC7EBB-241E-0848-8BD3-7A06A7FEEE7E}"/>
                </a:ext>
              </a:extLst>
            </p:cNvPr>
            <p:cNvCxnSpPr/>
            <p:nvPr/>
          </p:nvCxnSpPr>
          <p:spPr>
            <a:xfrm flipV="1">
              <a:off x="9883587" y="2277912"/>
              <a:ext cx="0" cy="262048"/>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F5E6061A-2E2A-2F44-A5C3-CA6B3BE564B9}"/>
                </a:ext>
              </a:extLst>
            </p:cNvPr>
            <p:cNvCxnSpPr/>
            <p:nvPr/>
          </p:nvCxnSpPr>
          <p:spPr>
            <a:xfrm flipV="1">
              <a:off x="9615527" y="2378149"/>
              <a:ext cx="0" cy="161002"/>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D343F382-637D-FF44-8CC3-1B24412C6381}"/>
                </a:ext>
              </a:extLst>
            </p:cNvPr>
            <p:cNvCxnSpPr/>
            <p:nvPr/>
          </p:nvCxnSpPr>
          <p:spPr>
            <a:xfrm flipV="1">
              <a:off x="10997953" y="1996612"/>
              <a:ext cx="0" cy="542539"/>
            </a:xfrm>
            <a:prstGeom prst="straightConnector1">
              <a:avLst/>
            </a:prstGeom>
            <a:ln w="444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4C223113-2EEA-F742-B110-8710972FD6B1}"/>
                </a:ext>
              </a:extLst>
            </p:cNvPr>
            <p:cNvSpPr txBox="1"/>
            <p:nvPr/>
          </p:nvSpPr>
          <p:spPr>
            <a:xfrm>
              <a:off x="11143810" y="2032974"/>
              <a:ext cx="556560" cy="369332"/>
            </a:xfrm>
            <a:prstGeom prst="rect">
              <a:avLst/>
            </a:prstGeom>
            <a:noFill/>
          </p:spPr>
          <p:txBody>
            <a:bodyPr wrap="square" rtlCol="0">
              <a:spAutoFit/>
            </a:bodyPr>
            <a:lstStyle/>
            <a:p>
              <a:r>
                <a:rPr lang="en-US" dirty="0">
                  <a:solidFill>
                    <a:srgbClr val="FF0000"/>
                  </a:solidFill>
                </a:rPr>
                <a:t>B</a:t>
              </a:r>
              <a:r>
                <a:rPr lang="en-US" baseline="-25000" dirty="0">
                  <a:solidFill>
                    <a:srgbClr val="FF0000"/>
                  </a:solidFill>
                </a:rPr>
                <a:t>Z</a:t>
              </a:r>
            </a:p>
          </p:txBody>
        </p:sp>
        <p:sp>
          <p:nvSpPr>
            <p:cNvPr id="22" name="TextBox 21">
              <a:extLst>
                <a:ext uri="{FF2B5EF4-FFF2-40B4-BE49-F238E27FC236}">
                  <a16:creationId xmlns:a16="http://schemas.microsoft.com/office/drawing/2014/main" id="{3C498136-4CEE-054C-9B08-E1B7D1AF52E2}"/>
                </a:ext>
              </a:extLst>
            </p:cNvPr>
            <p:cNvSpPr txBox="1"/>
            <p:nvPr/>
          </p:nvSpPr>
          <p:spPr>
            <a:xfrm>
              <a:off x="9646494" y="1156709"/>
              <a:ext cx="1690730" cy="646331"/>
            </a:xfrm>
            <a:prstGeom prst="rect">
              <a:avLst/>
            </a:prstGeom>
            <a:noFill/>
          </p:spPr>
          <p:txBody>
            <a:bodyPr wrap="square" rtlCol="0">
              <a:spAutoFit/>
            </a:bodyPr>
            <a:lstStyle/>
            <a:p>
              <a:pPr algn="ctr"/>
              <a:r>
                <a:rPr lang="en-US" dirty="0"/>
                <a:t>Gradient On</a:t>
              </a:r>
            </a:p>
            <a:p>
              <a:pPr algn="ctr"/>
              <a:r>
                <a:rPr lang="en-US" dirty="0"/>
                <a:t>Exchange On</a:t>
              </a:r>
            </a:p>
          </p:txBody>
        </p:sp>
        <p:grpSp>
          <p:nvGrpSpPr>
            <p:cNvPr id="23" name="Group 22">
              <a:extLst>
                <a:ext uri="{FF2B5EF4-FFF2-40B4-BE49-F238E27FC236}">
                  <a16:creationId xmlns:a16="http://schemas.microsoft.com/office/drawing/2014/main" id="{3E11DCB5-2CC0-AB4F-984B-AACD6C4F843C}"/>
                </a:ext>
              </a:extLst>
            </p:cNvPr>
            <p:cNvGrpSpPr/>
            <p:nvPr/>
          </p:nvGrpSpPr>
          <p:grpSpPr>
            <a:xfrm>
              <a:off x="9508006" y="3641038"/>
              <a:ext cx="2086944" cy="2459376"/>
              <a:chOff x="9508006" y="3641038"/>
              <a:chExt cx="2086944" cy="2459376"/>
            </a:xfrm>
          </p:grpSpPr>
          <p:cxnSp>
            <p:nvCxnSpPr>
              <p:cNvPr id="24" name="Straight Connector 23">
                <a:extLst>
                  <a:ext uri="{FF2B5EF4-FFF2-40B4-BE49-F238E27FC236}">
                    <a16:creationId xmlns:a16="http://schemas.microsoft.com/office/drawing/2014/main" id="{23A12A43-5239-E44C-823D-F73AEC06E662}"/>
                  </a:ext>
                </a:extLst>
              </p:cNvPr>
              <p:cNvCxnSpPr/>
              <p:nvPr/>
            </p:nvCxnSpPr>
            <p:spPr>
              <a:xfrm>
                <a:off x="9535405" y="6097520"/>
                <a:ext cx="1816608" cy="0"/>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DAB16C5D-5F72-7045-8897-BF71E1CF8226}"/>
                  </a:ext>
                </a:extLst>
              </p:cNvPr>
              <p:cNvCxnSpPr/>
              <p:nvPr/>
            </p:nvCxnSpPr>
            <p:spPr>
              <a:xfrm>
                <a:off x="9535405" y="5015482"/>
                <a:ext cx="1816608" cy="0"/>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E52E96D9-AE10-8143-9669-B33C839281CA}"/>
                  </a:ext>
                </a:extLst>
              </p:cNvPr>
              <p:cNvCxnSpPr/>
              <p:nvPr/>
            </p:nvCxnSpPr>
            <p:spPr>
              <a:xfrm>
                <a:off x="9535405" y="4010370"/>
                <a:ext cx="1816608"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64EA62A-3DC5-8442-9266-80913E9A08ED}"/>
                      </a:ext>
                    </a:extLst>
                  </p:cNvPr>
                  <p:cNvSpPr/>
                  <p:nvPr/>
                </p:nvSpPr>
                <p:spPr>
                  <a:xfrm>
                    <a:off x="9527248" y="5731082"/>
                    <a:ext cx="859274" cy="369332"/>
                  </a:xfrm>
                  <a:prstGeom prst="rect">
                    <a:avLst/>
                  </a:prstGeom>
                </p:spPr>
                <p:txBody>
                  <a:bodyPr wrap="none">
                    <a:spAutoFit/>
                  </a:bodyPr>
                  <a:lstStyle/>
                  <a:p>
                    <a:r>
                      <a:rPr lang="en-US" dirty="0"/>
                      <a:t>E</a:t>
                    </a:r>
                    <a14:m>
                      <m:oMath xmlns:m="http://schemas.openxmlformats.org/officeDocument/2006/math">
                        <m:d>
                          <m:dPr>
                            <m:ctrlPr>
                              <a:rPr lang="mr-IN" i="1" smtClean="0">
                                <a:latin typeface="Cambria Math" panose="02040503050406030204" pitchFamily="18" charset="0"/>
                              </a:rPr>
                            </m:ctrlPr>
                          </m:dPr>
                          <m:e>
                            <m:d>
                              <m:dPr>
                                <m:begChr m:val=""/>
                                <m:endChr m:val="⟩"/>
                                <m:ctrlPr>
                                  <a:rPr lang="hr-HR" i="1">
                                    <a:latin typeface="Cambria Math" panose="02040503050406030204" pitchFamily="18" charset="0"/>
                                  </a:rPr>
                                </m:ctrlPr>
                              </m:dPr>
                              <m:e>
                                <m:d>
                                  <m:dPr>
                                    <m:begChr m:val="|"/>
                                    <m:endChr m:val=""/>
                                    <m:ctrlPr>
                                      <a:rPr lang="hr-HR" i="1">
                                        <a:latin typeface="Cambria Math" panose="02040503050406030204" pitchFamily="18" charset="0"/>
                                      </a:rPr>
                                    </m:ctrlPr>
                                  </m:dPr>
                                  <m:e>
                                    <m:r>
                                      <a:rPr lang="en-US" i="1">
                                        <a:latin typeface="Cambria Math" charset="0"/>
                                      </a:rPr>
                                      <m:t>↓↓</m:t>
                                    </m:r>
                                  </m:e>
                                </m:d>
                              </m:e>
                            </m:d>
                          </m:e>
                        </m:d>
                      </m:oMath>
                    </a14:m>
                    <a:endParaRPr lang="en-US" dirty="0"/>
                  </a:p>
                </p:txBody>
              </p:sp>
            </mc:Choice>
            <mc:Fallback xmlns="">
              <p:sp>
                <p:nvSpPr>
                  <p:cNvPr id="142" name="Rectangle 141"/>
                  <p:cNvSpPr>
                    <a:spLocks noRot="1" noChangeAspect="1" noMove="1" noResize="1" noEditPoints="1" noAdjustHandles="1" noChangeArrowheads="1" noChangeShapeType="1" noTextEdit="1"/>
                  </p:cNvSpPr>
                  <p:nvPr/>
                </p:nvSpPr>
                <p:spPr>
                  <a:xfrm>
                    <a:off x="9527248" y="5731082"/>
                    <a:ext cx="859274" cy="369332"/>
                  </a:xfrm>
                  <a:prstGeom prst="rect">
                    <a:avLst/>
                  </a:prstGeom>
                  <a:blipFill>
                    <a:blip r:embed="rId18"/>
                    <a:stretch>
                      <a:fillRect l="-13235" t="-110000" r="-16176" b="-1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60447B1-C2F3-444E-89F3-311174E0F312}"/>
                      </a:ext>
                    </a:extLst>
                  </p:cNvPr>
                  <p:cNvSpPr/>
                  <p:nvPr/>
                </p:nvSpPr>
                <p:spPr>
                  <a:xfrm>
                    <a:off x="9550398" y="4634121"/>
                    <a:ext cx="859274" cy="369332"/>
                  </a:xfrm>
                  <a:prstGeom prst="rect">
                    <a:avLst/>
                  </a:prstGeom>
                </p:spPr>
                <p:txBody>
                  <a:bodyPr wrap="none">
                    <a:spAutoFit/>
                  </a:bodyPr>
                  <a:lstStyle/>
                  <a:p>
                    <a:r>
                      <a:rPr lang="en-US" dirty="0"/>
                      <a:t>E</a:t>
                    </a:r>
                    <a14:m>
                      <m:oMath xmlns:m="http://schemas.openxmlformats.org/officeDocument/2006/math">
                        <m:d>
                          <m:dPr>
                            <m:ctrlPr>
                              <a:rPr lang="mr-IN" i="1" smtClean="0">
                                <a:latin typeface="Cambria Math" panose="02040503050406030204" pitchFamily="18" charset="0"/>
                              </a:rPr>
                            </m:ctrlPr>
                          </m:dPr>
                          <m:e>
                            <m:d>
                              <m:dPr>
                                <m:begChr m:val=""/>
                                <m:endChr m:val="⟩"/>
                                <m:ctrlPr>
                                  <a:rPr lang="hr-HR" i="1">
                                    <a:latin typeface="Cambria Math" panose="02040503050406030204" pitchFamily="18" charset="0"/>
                                  </a:rPr>
                                </m:ctrlPr>
                              </m:dPr>
                              <m:e>
                                <m:d>
                                  <m:dPr>
                                    <m:begChr m:val="|"/>
                                    <m:endChr m:val=""/>
                                    <m:ctrlPr>
                                      <a:rPr lang="hr-HR" i="1">
                                        <a:latin typeface="Cambria Math" panose="02040503050406030204" pitchFamily="18" charset="0"/>
                                      </a:rPr>
                                    </m:ctrlPr>
                                  </m:dPr>
                                  <m:e>
                                    <m:r>
                                      <a:rPr lang="en-US" i="1">
                                        <a:latin typeface="Cambria Math" charset="0"/>
                                      </a:rPr>
                                      <m:t>↓↑</m:t>
                                    </m:r>
                                  </m:e>
                                </m:d>
                              </m:e>
                            </m:d>
                          </m:e>
                        </m:d>
                      </m:oMath>
                    </a14:m>
                    <a:endParaRPr lang="en-US" dirty="0"/>
                  </a:p>
                </p:txBody>
              </p:sp>
            </mc:Choice>
            <mc:Fallback xmlns="">
              <p:sp>
                <p:nvSpPr>
                  <p:cNvPr id="143" name="Rectangle 142"/>
                  <p:cNvSpPr>
                    <a:spLocks noRot="1" noChangeAspect="1" noMove="1" noResize="1" noEditPoints="1" noAdjustHandles="1" noChangeArrowheads="1" noChangeShapeType="1" noTextEdit="1"/>
                  </p:cNvSpPr>
                  <p:nvPr/>
                </p:nvSpPr>
                <p:spPr>
                  <a:xfrm>
                    <a:off x="9550398" y="4634121"/>
                    <a:ext cx="859274" cy="369332"/>
                  </a:xfrm>
                  <a:prstGeom prst="rect">
                    <a:avLst/>
                  </a:prstGeom>
                  <a:blipFill>
                    <a:blip r:embed="rId19"/>
                    <a:stretch>
                      <a:fillRect l="-13235" t="-106452" r="-16176" b="-16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99245D30-23F7-D146-98CE-74698D4060DC}"/>
                      </a:ext>
                    </a:extLst>
                  </p:cNvPr>
                  <p:cNvSpPr/>
                  <p:nvPr/>
                </p:nvSpPr>
                <p:spPr>
                  <a:xfrm>
                    <a:off x="9544832" y="3641038"/>
                    <a:ext cx="859274" cy="369332"/>
                  </a:xfrm>
                  <a:prstGeom prst="rect">
                    <a:avLst/>
                  </a:prstGeom>
                </p:spPr>
                <p:txBody>
                  <a:bodyPr wrap="none">
                    <a:spAutoFit/>
                  </a:bodyPr>
                  <a:lstStyle/>
                  <a:p>
                    <a:r>
                      <a:rPr lang="en-US" dirty="0"/>
                      <a:t>E</a:t>
                    </a:r>
                    <a14:m>
                      <m:oMath xmlns:m="http://schemas.openxmlformats.org/officeDocument/2006/math">
                        <m:d>
                          <m:dPr>
                            <m:ctrlPr>
                              <a:rPr lang="mr-IN" i="1" smtClean="0">
                                <a:latin typeface="Cambria Math" panose="02040503050406030204" pitchFamily="18" charset="0"/>
                              </a:rPr>
                            </m:ctrlPr>
                          </m:dPr>
                          <m:e>
                            <m:d>
                              <m:dPr>
                                <m:begChr m:val=""/>
                                <m:endChr m:val="⟩"/>
                                <m:ctrlPr>
                                  <a:rPr lang="hr-HR" i="1">
                                    <a:latin typeface="Cambria Math" panose="02040503050406030204" pitchFamily="18" charset="0"/>
                                  </a:rPr>
                                </m:ctrlPr>
                              </m:dPr>
                              <m:e>
                                <m:d>
                                  <m:dPr>
                                    <m:begChr m:val="|"/>
                                    <m:endChr m:val=""/>
                                    <m:ctrlPr>
                                      <a:rPr lang="hr-HR" i="1">
                                        <a:latin typeface="Cambria Math" panose="02040503050406030204" pitchFamily="18" charset="0"/>
                                      </a:rPr>
                                    </m:ctrlPr>
                                  </m:dPr>
                                  <m:e>
                                    <m:r>
                                      <a:rPr lang="en-US" i="1">
                                        <a:latin typeface="Cambria Math" charset="0"/>
                                      </a:rPr>
                                      <m:t>↑↑</m:t>
                                    </m:r>
                                  </m:e>
                                </m:d>
                              </m:e>
                            </m:d>
                          </m:e>
                        </m:d>
                      </m:oMath>
                    </a14:m>
                    <a:endParaRPr lang="en-US" dirty="0"/>
                  </a:p>
                </p:txBody>
              </p:sp>
            </mc:Choice>
            <mc:Fallback xmlns="">
              <p:sp>
                <p:nvSpPr>
                  <p:cNvPr id="144" name="Rectangle 143"/>
                  <p:cNvSpPr>
                    <a:spLocks noRot="1" noChangeAspect="1" noMove="1" noResize="1" noEditPoints="1" noAdjustHandles="1" noChangeArrowheads="1" noChangeShapeType="1" noTextEdit="1"/>
                  </p:cNvSpPr>
                  <p:nvPr/>
                </p:nvSpPr>
                <p:spPr>
                  <a:xfrm>
                    <a:off x="9544832" y="3641038"/>
                    <a:ext cx="859274" cy="369332"/>
                  </a:xfrm>
                  <a:prstGeom prst="rect">
                    <a:avLst/>
                  </a:prstGeom>
                  <a:blipFill>
                    <a:blip r:embed="rId20"/>
                    <a:stretch>
                      <a:fillRect l="-13043" t="-110000" r="-14493" b="-166667"/>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A2D07F8C-2B50-4F46-A9F9-AEE90D27C238}"/>
                  </a:ext>
                </a:extLst>
              </p:cNvPr>
              <p:cNvCxnSpPr/>
              <p:nvPr/>
            </p:nvCxnSpPr>
            <p:spPr>
              <a:xfrm>
                <a:off x="9536973" y="5490845"/>
                <a:ext cx="1816608" cy="0"/>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86D029C-F708-F543-97AB-746B550AF1A1}"/>
                      </a:ext>
                    </a:extLst>
                  </p:cNvPr>
                  <p:cNvSpPr/>
                  <p:nvPr/>
                </p:nvSpPr>
                <p:spPr>
                  <a:xfrm>
                    <a:off x="9508006" y="5109484"/>
                    <a:ext cx="9121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m:t>E</m:t>
                          </m:r>
                          <m:d>
                            <m:dPr>
                              <m:ctrlPr>
                                <a:rPr lang="mr-IN" i="1">
                                  <a:latin typeface="Cambria Math" panose="02040503050406030204" pitchFamily="18" charset="0"/>
                                </a:rPr>
                              </m:ctrlPr>
                            </m:dPr>
                            <m:e>
                              <m:d>
                                <m:dPr>
                                  <m:begChr m:val=""/>
                                  <m:endChr m:val="⟩"/>
                                  <m:ctrlPr>
                                    <a:rPr lang="hr-HR" i="1">
                                      <a:latin typeface="Cambria Math" panose="02040503050406030204" pitchFamily="18" charset="0"/>
                                    </a:rPr>
                                  </m:ctrlPr>
                                </m:dPr>
                                <m:e>
                                  <m:d>
                                    <m:dPr>
                                      <m:begChr m:val="|"/>
                                      <m:endChr m:val=""/>
                                      <m:ctrlPr>
                                        <a:rPr lang="hr-HR" i="1">
                                          <a:latin typeface="Cambria Math" panose="02040503050406030204" pitchFamily="18" charset="0"/>
                                        </a:rPr>
                                      </m:ctrlPr>
                                    </m:dPr>
                                    <m:e>
                                      <m:r>
                                        <a:rPr lang="en-US" i="1">
                                          <a:latin typeface="Cambria Math" charset="0"/>
                                        </a:rPr>
                                        <m:t>↑↓</m:t>
                                      </m:r>
                                    </m:e>
                                  </m:d>
                                </m:e>
                              </m:d>
                            </m:e>
                          </m:d>
                        </m:oMath>
                      </m:oMathPara>
                    </a14:m>
                    <a:endParaRPr lang="en-US" dirty="0"/>
                  </a:p>
                </p:txBody>
              </p:sp>
            </mc:Choice>
            <mc:Fallback xmlns="">
              <p:sp>
                <p:nvSpPr>
                  <p:cNvPr id="146" name="Rectangle 145"/>
                  <p:cNvSpPr>
                    <a:spLocks noRot="1" noChangeAspect="1" noMove="1" noResize="1" noEditPoints="1" noAdjustHandles="1" noChangeArrowheads="1" noChangeShapeType="1" noTextEdit="1"/>
                  </p:cNvSpPr>
                  <p:nvPr/>
                </p:nvSpPr>
                <p:spPr>
                  <a:xfrm>
                    <a:off x="9508006" y="5109484"/>
                    <a:ext cx="912173" cy="369332"/>
                  </a:xfrm>
                  <a:prstGeom prst="rect">
                    <a:avLst/>
                  </a:prstGeom>
                  <a:blipFill>
                    <a:blip r:embed="rId21"/>
                    <a:stretch>
                      <a:fillRect l="-8219" t="-110000" r="-12329" b="-166667"/>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DDB12261-D095-9546-B889-AB0054E9C046}"/>
                  </a:ext>
                </a:extLst>
              </p:cNvPr>
              <p:cNvCxnSpPr/>
              <p:nvPr/>
            </p:nvCxnSpPr>
            <p:spPr>
              <a:xfrm>
                <a:off x="10543414" y="5490845"/>
                <a:ext cx="0" cy="608611"/>
              </a:xfrm>
              <a:prstGeom prst="straightConnector1">
                <a:avLst/>
              </a:prstGeom>
              <a:ln w="254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0BD9B74-448C-CD47-856B-C49E5D59D2F1}"/>
                  </a:ext>
                </a:extLst>
              </p:cNvPr>
              <p:cNvCxnSpPr/>
              <p:nvPr/>
            </p:nvCxnSpPr>
            <p:spPr>
              <a:xfrm>
                <a:off x="10510581" y="4019858"/>
                <a:ext cx="0" cy="978862"/>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D45F769-C083-8448-9B49-C974A7AEF3E5}"/>
                      </a:ext>
                    </a:extLst>
                  </p:cNvPr>
                  <p:cNvSpPr txBox="1"/>
                  <p:nvPr/>
                </p:nvSpPr>
                <p:spPr>
                  <a:xfrm>
                    <a:off x="10584557" y="4251834"/>
                    <a:ext cx="1005981" cy="426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solidFill>
                                    <a:srgbClr val="FF0000"/>
                                  </a:solidFill>
                                  <a:latin typeface="Cambria Math" panose="02040503050406030204" pitchFamily="18" charset="0"/>
                                </a:rPr>
                              </m:ctrlPr>
                            </m:sSubSupPr>
                            <m:e>
                              <m:r>
                                <a:rPr lang="en-US" b="0" i="1" dirty="0" smtClean="0">
                                  <a:solidFill>
                                    <a:srgbClr val="FF0000"/>
                                  </a:solidFill>
                                  <a:latin typeface="Cambria Math" charset="0"/>
                                </a:rPr>
                                <m:t>𝑓</m:t>
                              </m:r>
                            </m:e>
                            <m:sub>
                              <m:d>
                                <m:dPr>
                                  <m:begChr m:val=""/>
                                  <m:endChr m:val="⟩"/>
                                  <m:ctrlPr>
                                    <a:rPr lang="en-US" b="0" i="1" dirty="0" smtClean="0">
                                      <a:solidFill>
                                        <a:srgbClr val="FF0000"/>
                                      </a:solidFill>
                                      <a:latin typeface="Cambria Math" panose="02040503050406030204" pitchFamily="18" charset="0"/>
                                    </a:rPr>
                                  </m:ctrlPr>
                                </m:dPr>
                                <m:e>
                                  <m:r>
                                    <a:rPr lang="en-US" b="0" i="1" dirty="0" smtClean="0">
                                      <a:solidFill>
                                        <a:srgbClr val="FF0000"/>
                                      </a:solidFill>
                                      <a:latin typeface="Cambria Math" charset="0"/>
                                    </a:rPr>
                                    <m:t>|</m:t>
                                  </m:r>
                                  <m:sSub>
                                    <m:sSubPr>
                                      <m:ctrlPr>
                                        <a:rPr lang="en-US" b="0" i="1" dirty="0" smtClean="0">
                                          <a:solidFill>
                                            <a:srgbClr val="FF0000"/>
                                          </a:solidFill>
                                          <a:latin typeface="Cambria Math" panose="02040503050406030204" pitchFamily="18" charset="0"/>
                                          <a:ea typeface="Cambria Math" charset="0"/>
                                          <a:cs typeface="Cambria Math" charset="0"/>
                                        </a:rPr>
                                      </m:ctrlPr>
                                    </m:sSubPr>
                                    <m:e>
                                      <m:r>
                                        <a:rPr lang="en-US" i="1" dirty="0">
                                          <a:solidFill>
                                            <a:srgbClr val="FF0000"/>
                                          </a:solidFill>
                                          <a:latin typeface="Cambria Math" charset="0"/>
                                          <a:ea typeface="Cambria Math" charset="0"/>
                                          <a:cs typeface="Cambria Math" charset="0"/>
                                        </a:rPr>
                                        <m:t>𝜓</m:t>
                                      </m:r>
                                    </m:e>
                                    <m:sub>
                                      <m:r>
                                        <a:rPr lang="en-US" b="0" i="1" dirty="0" smtClean="0">
                                          <a:solidFill>
                                            <a:srgbClr val="FF0000"/>
                                          </a:solidFill>
                                          <a:latin typeface="Cambria Math" charset="0"/>
                                          <a:ea typeface="Cambria Math" charset="0"/>
                                          <a:cs typeface="Cambria Math" charset="0"/>
                                        </a:rPr>
                                        <m:t>𝑅</m:t>
                                      </m:r>
                                    </m:sub>
                                  </m:sSub>
                                </m:e>
                              </m:d>
                              <m:r>
                                <a:rPr lang="en-US" b="0" i="1" dirty="0" smtClean="0">
                                  <a:solidFill>
                                    <a:srgbClr val="FF0000"/>
                                  </a:solidFill>
                                  <a:latin typeface="Cambria Math" charset="0"/>
                                </a:rPr>
                                <m:t>=</m:t>
                              </m:r>
                              <m:d>
                                <m:dPr>
                                  <m:begChr m:val=""/>
                                  <m:endChr m:val="⟩"/>
                                  <m:ctrlPr>
                                    <a:rPr lang="en-US" i="1" dirty="0">
                                      <a:solidFill>
                                        <a:srgbClr val="FF0000"/>
                                      </a:solidFill>
                                      <a:latin typeface="Cambria Math" panose="02040503050406030204" pitchFamily="18" charset="0"/>
                                    </a:rPr>
                                  </m:ctrlPr>
                                </m:dPr>
                                <m:e>
                                  <m:r>
                                    <a:rPr lang="en-US" i="1" dirty="0">
                                      <a:solidFill>
                                        <a:srgbClr val="FF0000"/>
                                      </a:solidFill>
                                      <a:latin typeface="Cambria Math" charset="0"/>
                                    </a:rPr>
                                    <m:t>|</m:t>
                                  </m:r>
                                  <m:r>
                                    <a:rPr lang="en-US" i="1" dirty="0" smtClean="0">
                                      <a:solidFill>
                                        <a:srgbClr val="FF0000"/>
                                      </a:solidFill>
                                      <a:latin typeface="Cambria Math" charset="0"/>
                                      <a:ea typeface="Cambria Math" charset="0"/>
                                      <a:cs typeface="Cambria Math" charset="0"/>
                                    </a:rPr>
                                    <m:t>↑</m:t>
                                  </m:r>
                                </m:e>
                              </m:d>
                            </m:sub>
                            <m:sup>
                              <m:r>
                                <a:rPr lang="en-US" b="0" i="1" dirty="0" smtClean="0">
                                  <a:solidFill>
                                    <a:srgbClr val="FF0000"/>
                                  </a:solidFill>
                                  <a:latin typeface="Cambria Math" charset="0"/>
                                </a:rPr>
                                <m:t>𝐿</m:t>
                              </m:r>
                            </m:sup>
                          </m:sSubSup>
                        </m:oMath>
                      </m:oMathPara>
                    </a14:m>
                    <a:endParaRPr lang="en-US" dirty="0">
                      <a:solidFill>
                        <a:srgbClr val="FF0000"/>
                      </a:solidFill>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10584557" y="4251834"/>
                    <a:ext cx="1005981" cy="426912"/>
                  </a:xfrm>
                  <a:prstGeom prst="rect">
                    <a:avLst/>
                  </a:prstGeom>
                  <a:blipFill>
                    <a:blip r:embed="rId22"/>
                    <a:stretch>
                      <a:fillRect t="-34286" r="-11250" b="-1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E1C3381-32BE-3047-A6FF-616F0D55199B}"/>
                      </a:ext>
                    </a:extLst>
                  </p:cNvPr>
                  <p:cNvSpPr txBox="1"/>
                  <p:nvPr/>
                </p:nvSpPr>
                <p:spPr>
                  <a:xfrm>
                    <a:off x="10588969" y="5545094"/>
                    <a:ext cx="1005981" cy="426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dirty="0" smtClean="0">
                                  <a:solidFill>
                                    <a:srgbClr val="4372C4"/>
                                  </a:solidFill>
                                  <a:latin typeface="Cambria Math" panose="02040503050406030204" pitchFamily="18" charset="0"/>
                                </a:rPr>
                              </m:ctrlPr>
                            </m:sSubSupPr>
                            <m:e>
                              <m:r>
                                <a:rPr lang="en-US" b="0" i="1" dirty="0" smtClean="0">
                                  <a:solidFill>
                                    <a:srgbClr val="4372C4"/>
                                  </a:solidFill>
                                  <a:latin typeface="Cambria Math" charset="0"/>
                                </a:rPr>
                                <m:t>𝑓</m:t>
                              </m:r>
                            </m:e>
                            <m:sub>
                              <m:d>
                                <m:dPr>
                                  <m:begChr m:val=""/>
                                  <m:endChr m:val="⟩"/>
                                  <m:ctrlPr>
                                    <a:rPr lang="en-US" b="0" i="1" dirty="0" smtClean="0">
                                      <a:solidFill>
                                        <a:srgbClr val="4372C4"/>
                                      </a:solidFill>
                                      <a:latin typeface="Cambria Math" panose="02040503050406030204" pitchFamily="18" charset="0"/>
                                    </a:rPr>
                                  </m:ctrlPr>
                                </m:dPr>
                                <m:e>
                                  <m:r>
                                    <a:rPr lang="en-US" b="0" i="1" dirty="0" smtClean="0">
                                      <a:solidFill>
                                        <a:srgbClr val="4372C4"/>
                                      </a:solidFill>
                                      <a:latin typeface="Cambria Math" charset="0"/>
                                    </a:rPr>
                                    <m:t>|</m:t>
                                  </m:r>
                                  <m:sSub>
                                    <m:sSubPr>
                                      <m:ctrlPr>
                                        <a:rPr lang="en-US" b="0" i="1" dirty="0" smtClean="0">
                                          <a:solidFill>
                                            <a:srgbClr val="4372C4"/>
                                          </a:solidFill>
                                          <a:latin typeface="Cambria Math" panose="02040503050406030204" pitchFamily="18" charset="0"/>
                                          <a:ea typeface="Cambria Math" charset="0"/>
                                          <a:cs typeface="Cambria Math" charset="0"/>
                                        </a:rPr>
                                      </m:ctrlPr>
                                    </m:sSubPr>
                                    <m:e>
                                      <m:r>
                                        <a:rPr lang="en-US" i="1" dirty="0">
                                          <a:solidFill>
                                            <a:srgbClr val="4372C4"/>
                                          </a:solidFill>
                                          <a:latin typeface="Cambria Math" charset="0"/>
                                          <a:ea typeface="Cambria Math" charset="0"/>
                                          <a:cs typeface="Cambria Math" charset="0"/>
                                        </a:rPr>
                                        <m:t>𝜓</m:t>
                                      </m:r>
                                    </m:e>
                                    <m:sub>
                                      <m:r>
                                        <a:rPr lang="en-US" b="0" i="1" dirty="0" smtClean="0">
                                          <a:solidFill>
                                            <a:srgbClr val="4372C4"/>
                                          </a:solidFill>
                                          <a:latin typeface="Cambria Math" charset="0"/>
                                          <a:ea typeface="Cambria Math" charset="0"/>
                                          <a:cs typeface="Cambria Math" charset="0"/>
                                        </a:rPr>
                                        <m:t>𝑅</m:t>
                                      </m:r>
                                    </m:sub>
                                  </m:sSub>
                                </m:e>
                              </m:d>
                              <m:r>
                                <a:rPr lang="en-US" b="0" i="1" dirty="0" smtClean="0">
                                  <a:solidFill>
                                    <a:srgbClr val="4372C4"/>
                                  </a:solidFill>
                                  <a:latin typeface="Cambria Math" charset="0"/>
                                </a:rPr>
                                <m:t>=</m:t>
                              </m:r>
                              <m:d>
                                <m:dPr>
                                  <m:begChr m:val=""/>
                                  <m:endChr m:val="⟩"/>
                                  <m:ctrlPr>
                                    <a:rPr lang="en-US" i="1" dirty="0">
                                      <a:solidFill>
                                        <a:srgbClr val="4372C4"/>
                                      </a:solidFill>
                                      <a:latin typeface="Cambria Math" panose="02040503050406030204" pitchFamily="18" charset="0"/>
                                    </a:rPr>
                                  </m:ctrlPr>
                                </m:dPr>
                                <m:e>
                                  <m:r>
                                    <a:rPr lang="en-US" i="1" dirty="0">
                                      <a:solidFill>
                                        <a:srgbClr val="4372C4"/>
                                      </a:solidFill>
                                      <a:latin typeface="Cambria Math" charset="0"/>
                                    </a:rPr>
                                    <m:t>|</m:t>
                                  </m:r>
                                  <m:r>
                                    <a:rPr lang="en-US" i="1" dirty="0" smtClean="0">
                                      <a:solidFill>
                                        <a:srgbClr val="4372C4"/>
                                      </a:solidFill>
                                      <a:latin typeface="Cambria Math" charset="0"/>
                                      <a:ea typeface="Cambria Math" charset="0"/>
                                      <a:cs typeface="Cambria Math" charset="0"/>
                                    </a:rPr>
                                    <m:t>↓</m:t>
                                  </m:r>
                                </m:e>
                              </m:d>
                            </m:sub>
                            <m:sup>
                              <m:r>
                                <a:rPr lang="en-US" b="0" i="1" dirty="0" smtClean="0">
                                  <a:solidFill>
                                    <a:srgbClr val="4372C4"/>
                                  </a:solidFill>
                                  <a:latin typeface="Cambria Math" charset="0"/>
                                </a:rPr>
                                <m:t>𝐿</m:t>
                              </m:r>
                            </m:sup>
                          </m:sSubSup>
                        </m:oMath>
                      </m:oMathPara>
                    </a14:m>
                    <a:endParaRPr lang="en-US" dirty="0">
                      <a:solidFill>
                        <a:srgbClr val="4372C4"/>
                      </a:solidFill>
                    </a:endParaRPr>
                  </a:p>
                </p:txBody>
              </p:sp>
            </mc:Choice>
            <mc:Fallback xmlns="">
              <p:sp>
                <p:nvSpPr>
                  <p:cNvPr id="115" name="TextBox 114"/>
                  <p:cNvSpPr txBox="1">
                    <a:spLocks noRot="1" noChangeAspect="1" noMove="1" noResize="1" noEditPoints="1" noAdjustHandles="1" noChangeArrowheads="1" noChangeShapeType="1" noTextEdit="1"/>
                  </p:cNvSpPr>
                  <p:nvPr/>
                </p:nvSpPr>
                <p:spPr>
                  <a:xfrm>
                    <a:off x="10588969" y="5545094"/>
                    <a:ext cx="1005981" cy="426912"/>
                  </a:xfrm>
                  <a:prstGeom prst="rect">
                    <a:avLst/>
                  </a:prstGeom>
                  <a:blipFill>
                    <a:blip r:embed="rId23"/>
                    <a:stretch>
                      <a:fillRect t="-34286" r="-12500" b="-108571"/>
                    </a:stretch>
                  </a:blipFill>
                </p:spPr>
                <p:txBody>
                  <a:bodyPr/>
                  <a:lstStyle/>
                  <a:p>
                    <a:r>
                      <a:rPr lang="en-US">
                        <a:noFill/>
                      </a:rPr>
                      <a:t> </a:t>
                    </a:r>
                  </a:p>
                </p:txBody>
              </p:sp>
            </mc:Fallback>
          </mc:AlternateContent>
        </p:grpSp>
      </p:grpSp>
      <p:grpSp>
        <p:nvGrpSpPr>
          <p:cNvPr id="52" name="Group 51">
            <a:extLst>
              <a:ext uri="{FF2B5EF4-FFF2-40B4-BE49-F238E27FC236}">
                <a16:creationId xmlns:a16="http://schemas.microsoft.com/office/drawing/2014/main" id="{F9786E6F-2E22-7444-B2D6-AD0FAC06E806}"/>
              </a:ext>
            </a:extLst>
          </p:cNvPr>
          <p:cNvGrpSpPr/>
          <p:nvPr/>
        </p:nvGrpSpPr>
        <p:grpSpPr>
          <a:xfrm>
            <a:off x="3181123" y="686558"/>
            <a:ext cx="7374547" cy="5168740"/>
            <a:chOff x="3181123" y="686558"/>
            <a:chExt cx="7374547" cy="5168740"/>
          </a:xfrm>
        </p:grpSpPr>
        <p:pic>
          <p:nvPicPr>
            <p:cNvPr id="41" name="Picture 40">
              <a:extLst>
                <a:ext uri="{FF2B5EF4-FFF2-40B4-BE49-F238E27FC236}">
                  <a16:creationId xmlns:a16="http://schemas.microsoft.com/office/drawing/2014/main" id="{CD684106-9E97-DE45-A610-B7DF927B32A5}"/>
                </a:ext>
              </a:extLst>
            </p:cNvPr>
            <p:cNvPicPr>
              <a:picLocks noChangeAspect="1"/>
            </p:cNvPicPr>
            <p:nvPr/>
          </p:nvPicPr>
          <p:blipFill rotWithShape="1">
            <a:blip r:embed="rId24"/>
            <a:srcRect l="1" t="-4996" r="-5368" b="55065"/>
            <a:stretch/>
          </p:blipFill>
          <p:spPr>
            <a:xfrm>
              <a:off x="3181123" y="686558"/>
              <a:ext cx="7374547" cy="2103207"/>
            </a:xfrm>
            <a:prstGeom prst="rect">
              <a:avLst/>
            </a:prstGeom>
          </p:spPr>
        </p:pic>
        <p:sp>
          <p:nvSpPr>
            <p:cNvPr id="43" name="Rectangle 42">
              <a:extLst>
                <a:ext uri="{FF2B5EF4-FFF2-40B4-BE49-F238E27FC236}">
                  <a16:creationId xmlns:a16="http://schemas.microsoft.com/office/drawing/2014/main" id="{E644E077-293B-8642-B3C6-74EAB9D86346}"/>
                </a:ext>
              </a:extLst>
            </p:cNvPr>
            <p:cNvSpPr/>
            <p:nvPr/>
          </p:nvSpPr>
          <p:spPr>
            <a:xfrm>
              <a:off x="7030994" y="3061708"/>
              <a:ext cx="1075163" cy="830997"/>
            </a:xfrm>
            <a:prstGeom prst="rect">
              <a:avLst/>
            </a:prstGeom>
          </p:spPr>
          <p:txBody>
            <a:bodyPr wrap="square">
              <a:spAutoFit/>
            </a:bodyPr>
            <a:lstStyle/>
            <a:p>
              <a:pPr lvl="0">
                <a:defRPr/>
              </a:pPr>
              <a:r>
                <a:rPr lang="en-US" sz="4800" dirty="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a:t>
              </a:r>
            </a:p>
          </p:txBody>
        </p:sp>
        <p:grpSp>
          <p:nvGrpSpPr>
            <p:cNvPr id="51" name="Group 50">
              <a:extLst>
                <a:ext uri="{FF2B5EF4-FFF2-40B4-BE49-F238E27FC236}">
                  <a16:creationId xmlns:a16="http://schemas.microsoft.com/office/drawing/2014/main" id="{3BCDFBE1-4A47-2248-A8D0-5622D1015118}"/>
                </a:ext>
              </a:extLst>
            </p:cNvPr>
            <p:cNvGrpSpPr/>
            <p:nvPr/>
          </p:nvGrpSpPr>
          <p:grpSpPr>
            <a:xfrm>
              <a:off x="4196915" y="3752090"/>
              <a:ext cx="4490242" cy="2103208"/>
              <a:chOff x="4196915" y="3752090"/>
              <a:chExt cx="4490242" cy="2103208"/>
            </a:xfrm>
          </p:grpSpPr>
          <p:pic>
            <p:nvPicPr>
              <p:cNvPr id="44" name="Picture 43">
                <a:extLst>
                  <a:ext uri="{FF2B5EF4-FFF2-40B4-BE49-F238E27FC236}">
                    <a16:creationId xmlns:a16="http://schemas.microsoft.com/office/drawing/2014/main" id="{57C97AFB-7C2E-1644-AA5B-5723C3595EC2}"/>
                  </a:ext>
                </a:extLst>
              </p:cNvPr>
              <p:cNvPicPr>
                <a:picLocks noChangeAspect="1"/>
              </p:cNvPicPr>
              <p:nvPr/>
            </p:nvPicPr>
            <p:blipFill>
              <a:blip r:embed="rId25"/>
              <a:stretch>
                <a:fillRect/>
              </a:stretch>
            </p:blipFill>
            <p:spPr>
              <a:xfrm>
                <a:off x="4196915" y="3757754"/>
                <a:ext cx="2106433" cy="1711477"/>
              </a:xfrm>
              <a:prstGeom prst="rect">
                <a:avLst/>
              </a:prstGeom>
            </p:spPr>
          </p:pic>
          <p:sp>
            <p:nvSpPr>
              <p:cNvPr id="48" name="Right Arrow 47">
                <a:extLst>
                  <a:ext uri="{FF2B5EF4-FFF2-40B4-BE49-F238E27FC236}">
                    <a16:creationId xmlns:a16="http://schemas.microsoft.com/office/drawing/2014/main" id="{E7F498E2-4580-CE44-B14A-3B568BC8237D}"/>
                  </a:ext>
                </a:extLst>
              </p:cNvPr>
              <p:cNvSpPr/>
              <p:nvPr/>
            </p:nvSpPr>
            <p:spPr>
              <a:xfrm>
                <a:off x="6676270" y="4084098"/>
                <a:ext cx="709448" cy="41096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a:extLst>
                  <a:ext uri="{FF2B5EF4-FFF2-40B4-BE49-F238E27FC236}">
                    <a16:creationId xmlns:a16="http://schemas.microsoft.com/office/drawing/2014/main" id="{40F01D71-B8E8-3146-BDF4-E290D80A0DED}"/>
                  </a:ext>
                </a:extLst>
              </p:cNvPr>
              <p:cNvPicPr>
                <a:picLocks noChangeAspect="1"/>
              </p:cNvPicPr>
              <p:nvPr/>
            </p:nvPicPr>
            <p:blipFill>
              <a:blip r:embed="rId26"/>
              <a:stretch>
                <a:fillRect/>
              </a:stretch>
            </p:blipFill>
            <p:spPr>
              <a:xfrm>
                <a:off x="6745734" y="3752090"/>
                <a:ext cx="1941423" cy="2103208"/>
              </a:xfrm>
              <a:prstGeom prst="rect">
                <a:avLst/>
              </a:prstGeom>
            </p:spPr>
          </p:pic>
        </p:grpSp>
      </p:grpSp>
      <p:sp>
        <p:nvSpPr>
          <p:cNvPr id="50" name="Rectangle 49">
            <a:extLst>
              <a:ext uri="{FF2B5EF4-FFF2-40B4-BE49-F238E27FC236}">
                <a16:creationId xmlns:a16="http://schemas.microsoft.com/office/drawing/2014/main" id="{E39BC395-21E4-8E45-8303-17768B2952A5}"/>
              </a:ext>
            </a:extLst>
          </p:cNvPr>
          <p:cNvSpPr/>
          <p:nvPr/>
        </p:nvSpPr>
        <p:spPr>
          <a:xfrm>
            <a:off x="3932610" y="5312346"/>
            <a:ext cx="8347093" cy="954107"/>
          </a:xfrm>
          <a:prstGeom prst="rect">
            <a:avLst/>
          </a:prstGeom>
        </p:spPr>
        <p:txBody>
          <a:bodyPr wrap="none">
            <a:spAutoFit/>
          </a:bodyPr>
          <a:lstStyle/>
          <a:p>
            <a:pPr lvl="0">
              <a:defRPr/>
            </a:pPr>
            <a:r>
              <a:rPr lang="en-US" sz="2800" dirty="0">
                <a:latin typeface="Times New Roman" panose="02020603050405020304" pitchFamily="18" charset="0"/>
                <a:cs typeface="Times New Roman" panose="02020603050405020304" pitchFamily="18" charset="0"/>
              </a:rPr>
              <a:t>Optimized res-CNOT gate as first 2-gate demonstration, </a:t>
            </a:r>
          </a:p>
          <a:p>
            <a:pPr lvl="0">
              <a:defRPr/>
            </a:pPr>
            <a:r>
              <a:rPr lang="en-US" sz="2800" dirty="0">
                <a:latin typeface="Times New Roman" panose="02020603050405020304" pitchFamily="18" charset="0"/>
                <a:cs typeface="Times New Roman" panose="02020603050405020304" pitchFamily="18" charset="0"/>
              </a:rPr>
              <a:t>many more to come! </a:t>
            </a:r>
          </a:p>
        </p:txBody>
      </p:sp>
    </p:spTree>
    <p:extLst>
      <p:ext uri="{BB962C8B-B14F-4D97-AF65-F5344CB8AC3E}">
        <p14:creationId xmlns:p14="http://schemas.microsoft.com/office/powerpoint/2010/main" val="144867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A1B71-5133-2342-9D3D-86E967F3B3D1}"/>
              </a:ext>
            </a:extLst>
          </p:cNvPr>
          <p:cNvSpPr>
            <a:spLocks noGrp="1"/>
          </p:cNvSpPr>
          <p:nvPr>
            <p:ph type="sldNum" sz="quarter" idx="12"/>
          </p:nvPr>
        </p:nvSpPr>
        <p:spPr/>
        <p:txBody>
          <a:bodyPr/>
          <a:lstStyle/>
          <a:p>
            <a:fld id="{8C987810-C33F-0147-A82A-1F506A35EEBE}" type="slidenum">
              <a:rPr lang="en-US" smtClean="0"/>
              <a:t>22</a:t>
            </a:fld>
            <a:endParaRPr lang="en-US"/>
          </a:p>
        </p:txBody>
      </p:sp>
      <p:sp>
        <p:nvSpPr>
          <p:cNvPr id="3" name="Title 1">
            <a:extLst>
              <a:ext uri="{FF2B5EF4-FFF2-40B4-BE49-F238E27FC236}">
                <a16:creationId xmlns:a16="http://schemas.microsoft.com/office/drawing/2014/main" id="{604F5F16-A76D-EB4D-AC9D-4DCBC337A35A}"/>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Outlook: towards therapeutic drug design using quantum </a:t>
            </a:r>
          </a:p>
        </p:txBody>
      </p:sp>
      <p:grpSp>
        <p:nvGrpSpPr>
          <p:cNvPr id="11" name="Group 10">
            <a:extLst>
              <a:ext uri="{FF2B5EF4-FFF2-40B4-BE49-F238E27FC236}">
                <a16:creationId xmlns:a16="http://schemas.microsoft.com/office/drawing/2014/main" id="{53D864A5-BC74-E844-BE46-E48F160B35ED}"/>
              </a:ext>
            </a:extLst>
          </p:cNvPr>
          <p:cNvGrpSpPr/>
          <p:nvPr/>
        </p:nvGrpSpPr>
        <p:grpSpPr>
          <a:xfrm>
            <a:off x="0" y="652037"/>
            <a:ext cx="4278100" cy="5886875"/>
            <a:chOff x="-306707" y="662781"/>
            <a:chExt cx="4278100" cy="5886875"/>
          </a:xfrm>
        </p:grpSpPr>
        <p:pic>
          <p:nvPicPr>
            <p:cNvPr id="4" name="Picture 3">
              <a:extLst>
                <a:ext uri="{FF2B5EF4-FFF2-40B4-BE49-F238E27FC236}">
                  <a16:creationId xmlns:a16="http://schemas.microsoft.com/office/drawing/2014/main" id="{255B64A2-DD7B-DE48-A0EE-DF27ACC033D4}"/>
                </a:ext>
              </a:extLst>
            </p:cNvPr>
            <p:cNvPicPr>
              <a:picLocks noChangeAspect="1"/>
            </p:cNvPicPr>
            <p:nvPr/>
          </p:nvPicPr>
          <p:blipFill rotWithShape="1">
            <a:blip r:embed="rId3"/>
            <a:srcRect l="16704" r="2380" b="2222"/>
            <a:stretch/>
          </p:blipFill>
          <p:spPr>
            <a:xfrm>
              <a:off x="0" y="662781"/>
              <a:ext cx="3971393" cy="4732822"/>
            </a:xfrm>
            <a:prstGeom prst="rect">
              <a:avLst/>
            </a:prstGeom>
          </p:spPr>
        </p:pic>
        <p:grpSp>
          <p:nvGrpSpPr>
            <p:cNvPr id="9" name="Group 8">
              <a:extLst>
                <a:ext uri="{FF2B5EF4-FFF2-40B4-BE49-F238E27FC236}">
                  <a16:creationId xmlns:a16="http://schemas.microsoft.com/office/drawing/2014/main" id="{D86DA0BF-92D4-9940-A0E8-32778C83C872}"/>
                </a:ext>
              </a:extLst>
            </p:cNvPr>
            <p:cNvGrpSpPr/>
            <p:nvPr/>
          </p:nvGrpSpPr>
          <p:grpSpPr>
            <a:xfrm>
              <a:off x="-306707" y="5557923"/>
              <a:ext cx="3797505" cy="991733"/>
              <a:chOff x="-306707" y="5557923"/>
              <a:chExt cx="3797505" cy="991733"/>
            </a:xfrm>
          </p:grpSpPr>
          <p:pic>
            <p:nvPicPr>
              <p:cNvPr id="5" name="Picture 4">
                <a:extLst>
                  <a:ext uri="{FF2B5EF4-FFF2-40B4-BE49-F238E27FC236}">
                    <a16:creationId xmlns:a16="http://schemas.microsoft.com/office/drawing/2014/main" id="{E143DAE7-FDDE-9F43-8DDB-D93CCA229EBD}"/>
                  </a:ext>
                </a:extLst>
              </p:cNvPr>
              <p:cNvPicPr>
                <a:picLocks noChangeAspect="1"/>
              </p:cNvPicPr>
              <p:nvPr/>
            </p:nvPicPr>
            <p:blipFill>
              <a:blip r:embed="rId4"/>
              <a:stretch>
                <a:fillRect/>
              </a:stretch>
            </p:blipFill>
            <p:spPr>
              <a:xfrm>
                <a:off x="1747907" y="5579830"/>
                <a:ext cx="1416629" cy="833312"/>
              </a:xfrm>
              <a:prstGeom prst="rect">
                <a:avLst/>
              </a:prstGeom>
            </p:spPr>
          </p:pic>
          <p:pic>
            <p:nvPicPr>
              <p:cNvPr id="6" name="Picture 5">
                <a:extLst>
                  <a:ext uri="{FF2B5EF4-FFF2-40B4-BE49-F238E27FC236}">
                    <a16:creationId xmlns:a16="http://schemas.microsoft.com/office/drawing/2014/main" id="{21A9E72D-DFE7-F54F-BDA6-81CC920BB7AE}"/>
                  </a:ext>
                </a:extLst>
              </p:cNvPr>
              <p:cNvPicPr>
                <a:picLocks noChangeAspect="1"/>
              </p:cNvPicPr>
              <p:nvPr/>
            </p:nvPicPr>
            <p:blipFill>
              <a:blip r:embed="rId5"/>
              <a:stretch>
                <a:fillRect/>
              </a:stretch>
            </p:blipFill>
            <p:spPr>
              <a:xfrm>
                <a:off x="-306707" y="5557923"/>
                <a:ext cx="1685946" cy="991733"/>
              </a:xfrm>
              <a:prstGeom prst="rect">
                <a:avLst/>
              </a:prstGeom>
            </p:spPr>
          </p:pic>
          <p:sp>
            <p:nvSpPr>
              <p:cNvPr id="7" name="Right Arrow 6">
                <a:extLst>
                  <a:ext uri="{FF2B5EF4-FFF2-40B4-BE49-F238E27FC236}">
                    <a16:creationId xmlns:a16="http://schemas.microsoft.com/office/drawing/2014/main" id="{0F434025-CB53-CB4E-A170-CD320ECFD1F3}"/>
                  </a:ext>
                </a:extLst>
              </p:cNvPr>
              <p:cNvSpPr/>
              <p:nvPr/>
            </p:nvSpPr>
            <p:spPr>
              <a:xfrm>
                <a:off x="1278331" y="5725871"/>
                <a:ext cx="880210" cy="32791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34F412-8ACD-DF45-8728-CA663EB4C4BF}"/>
                  </a:ext>
                </a:extLst>
              </p:cNvPr>
              <p:cNvSpPr/>
              <p:nvPr/>
            </p:nvSpPr>
            <p:spPr>
              <a:xfrm>
                <a:off x="2988737" y="5671999"/>
                <a:ext cx="502061" cy="523220"/>
              </a:xfrm>
              <a:prstGeom prst="rect">
                <a:avLst/>
              </a:prstGeom>
            </p:spPr>
            <p:txBody>
              <a:bodyPr wrap="none">
                <a:spAutoFit/>
              </a:bodyPr>
              <a:lstStyle/>
              <a:p>
                <a:pPr lvl="0">
                  <a:defRPr/>
                </a:pPr>
                <a:r>
                  <a:rPr lang="en-US" sz="2800" dirty="0">
                    <a:latin typeface="Times New Roman" panose="02020603050405020304" pitchFamily="18" charset="0"/>
                    <a:cs typeface="Times New Roman" panose="02020603050405020304" pitchFamily="18" charset="0"/>
                  </a:rPr>
                  <a:t>??</a:t>
                </a:r>
              </a:p>
            </p:txBody>
          </p:sp>
        </p:grpSp>
      </p:grpSp>
      <p:sp>
        <p:nvSpPr>
          <p:cNvPr id="10" name="Rectangle 9">
            <a:extLst>
              <a:ext uri="{FF2B5EF4-FFF2-40B4-BE49-F238E27FC236}">
                <a16:creationId xmlns:a16="http://schemas.microsoft.com/office/drawing/2014/main" id="{F6BC9B1B-A5A7-9C44-9B99-1F30BED986D9}"/>
              </a:ext>
            </a:extLst>
          </p:cNvPr>
          <p:cNvSpPr/>
          <p:nvPr/>
        </p:nvSpPr>
        <p:spPr>
          <a:xfrm>
            <a:off x="0" y="6302832"/>
            <a:ext cx="4455130" cy="523220"/>
          </a:xfrm>
          <a:prstGeom prst="rect">
            <a:avLst/>
          </a:prstGeom>
        </p:spPr>
        <p:txBody>
          <a:bodyPr wrap="none">
            <a:spAutoFit/>
          </a:bodyPr>
          <a:lstStyle/>
          <a:p>
            <a:pPr lvl="0">
              <a:defRPr/>
            </a:pPr>
            <a:r>
              <a:rPr lang="en-US" sz="2800" dirty="0">
                <a:latin typeface="Times New Roman" panose="02020603050405020304" pitchFamily="18" charset="0"/>
                <a:cs typeface="Times New Roman" panose="02020603050405020304" pitchFamily="18" charset="0"/>
              </a:rPr>
              <a:t>Will need hundreds of qubits!</a:t>
            </a:r>
          </a:p>
        </p:txBody>
      </p:sp>
      <p:graphicFrame>
        <p:nvGraphicFramePr>
          <p:cNvPr id="12" name="Table 4">
            <a:extLst>
              <a:ext uri="{FF2B5EF4-FFF2-40B4-BE49-F238E27FC236}">
                <a16:creationId xmlns:a16="http://schemas.microsoft.com/office/drawing/2014/main" id="{2C30F670-E6FD-1E47-A160-9F697A4B0CC9}"/>
              </a:ext>
            </a:extLst>
          </p:cNvPr>
          <p:cNvGraphicFramePr>
            <a:graphicFrameLocks noGrp="1"/>
          </p:cNvGraphicFramePr>
          <p:nvPr>
            <p:extLst>
              <p:ext uri="{D42A27DB-BD31-4B8C-83A1-F6EECF244321}">
                <p14:modId xmlns:p14="http://schemas.microsoft.com/office/powerpoint/2010/main" val="3816946941"/>
              </p:ext>
            </p:extLst>
          </p:nvPr>
        </p:nvGraphicFramePr>
        <p:xfrm>
          <a:off x="4493746" y="897010"/>
          <a:ext cx="7531696" cy="5242560"/>
        </p:xfrm>
        <a:graphic>
          <a:graphicData uri="http://schemas.openxmlformats.org/drawingml/2006/table">
            <a:tbl>
              <a:tblPr firstRow="1" bandRow="1">
                <a:tableStyleId>{D7AC3CCA-C797-4891-BE02-D94E43425B78}</a:tableStyleId>
              </a:tblPr>
              <a:tblGrid>
                <a:gridCol w="3765848">
                  <a:extLst>
                    <a:ext uri="{9D8B030D-6E8A-4147-A177-3AD203B41FA5}">
                      <a16:colId xmlns:a16="http://schemas.microsoft.com/office/drawing/2014/main" val="2330980820"/>
                    </a:ext>
                  </a:extLst>
                </a:gridCol>
                <a:gridCol w="3765848">
                  <a:extLst>
                    <a:ext uri="{9D8B030D-6E8A-4147-A177-3AD203B41FA5}">
                      <a16:colId xmlns:a16="http://schemas.microsoft.com/office/drawing/2014/main" val="3889591444"/>
                    </a:ext>
                  </a:extLst>
                </a:gridCol>
              </a:tblGrid>
              <a:tr h="330129">
                <a:tc>
                  <a:txBody>
                    <a:bodyPr/>
                    <a:lstStyle/>
                    <a:p>
                      <a:pPr algn="ctr"/>
                      <a:r>
                        <a:rPr lang="en-US" sz="3200" dirty="0">
                          <a:solidFill>
                            <a:srgbClr val="FF0000"/>
                          </a:solidFill>
                          <a:latin typeface="Times New Roman" panose="02020603050405020304" pitchFamily="18" charset="0"/>
                          <a:cs typeface="Times New Roman" panose="02020603050405020304" pitchFamily="18" charset="0"/>
                        </a:rPr>
                        <a:t>Challenges </a:t>
                      </a:r>
                    </a:p>
                  </a:txBody>
                  <a:tcPr>
                    <a:solidFill>
                      <a:schemeClr val="bg1"/>
                    </a:solidFill>
                  </a:tcPr>
                </a:tc>
                <a:tc>
                  <a:txBody>
                    <a:bodyPr/>
                    <a:lstStyle/>
                    <a:p>
                      <a:pPr algn="ctr"/>
                      <a:r>
                        <a:rPr lang="en-US" sz="3200" dirty="0">
                          <a:solidFill>
                            <a:srgbClr val="00B050"/>
                          </a:solidFill>
                          <a:latin typeface="Times New Roman" panose="02020603050405020304" pitchFamily="18" charset="0"/>
                          <a:cs typeface="Times New Roman" panose="02020603050405020304" pitchFamily="18" charset="0"/>
                        </a:rPr>
                        <a:t>Proposed solution </a:t>
                      </a:r>
                      <a:r>
                        <a:rPr lang="en-US" sz="3200" dirty="0">
                          <a:latin typeface="Times New Roman" panose="02020603050405020304" pitchFamily="18" charset="0"/>
                          <a:cs typeface="Times New Roman" panose="02020603050405020304" pitchFamily="18" charset="0"/>
                        </a:rPr>
                        <a:t> </a:t>
                      </a:r>
                    </a:p>
                  </a:txBody>
                  <a:tcPr>
                    <a:solidFill>
                      <a:schemeClr val="bg1"/>
                    </a:solidFill>
                  </a:tcPr>
                </a:tc>
                <a:extLst>
                  <a:ext uri="{0D108BD9-81ED-4DB2-BD59-A6C34878D82A}">
                    <a16:rowId xmlns:a16="http://schemas.microsoft.com/office/drawing/2014/main" val="2542746618"/>
                  </a:ext>
                </a:extLst>
              </a:tr>
              <a:tr h="1094637">
                <a:tc>
                  <a:txBody>
                    <a:bodyPr/>
                    <a:lstStyle/>
                    <a:p>
                      <a:r>
                        <a:rPr lang="en-US" sz="1800" b="1" dirty="0">
                          <a:latin typeface="Times New Roman" panose="02020603050405020304" pitchFamily="18" charset="0"/>
                          <a:cs typeface="Times New Roman" panose="02020603050405020304" pitchFamily="18" charset="0"/>
                        </a:rPr>
                        <a:t>Low-connectivity  </a:t>
                      </a:r>
                      <a:endParaRPr lang="en-US" sz="1800" b="0" dirty="0">
                        <a:latin typeface="Times New Roman" panose="02020603050405020304" pitchFamily="18" charset="0"/>
                        <a:cs typeface="Times New Roman" panose="02020603050405020304" pitchFamily="18" charset="0"/>
                      </a:endParaRPr>
                    </a:p>
                    <a:p>
                      <a:pPr marL="342900" indent="-342900">
                        <a:buFontTx/>
                        <a:buChar char="-"/>
                      </a:pPr>
                      <a:r>
                        <a:rPr lang="en-US" sz="1800" b="0" dirty="0">
                          <a:latin typeface="Times New Roman" panose="02020603050405020304" pitchFamily="18" charset="0"/>
                          <a:cs typeface="Times New Roman" panose="02020603050405020304" pitchFamily="18" charset="0"/>
                        </a:rPr>
                        <a:t>Spins limited to nearest-neighbor interactions </a:t>
                      </a:r>
                    </a:p>
                    <a:p>
                      <a:pPr marL="342900" indent="-342900">
                        <a:buFontTx/>
                        <a:buChar char="-"/>
                      </a:pPr>
                      <a:r>
                        <a:rPr lang="en-US" sz="1800" b="0" dirty="0">
                          <a:latin typeface="Times New Roman" panose="02020603050405020304" pitchFamily="18" charset="0"/>
                          <a:cs typeface="Times New Roman" panose="02020603050405020304" pitchFamily="18" charset="0"/>
                        </a:rPr>
                        <a:t>Difficult to form large cluster states </a:t>
                      </a:r>
                      <a:endParaRPr lang="en-US" sz="1800" b="1" dirty="0">
                        <a:latin typeface="Times New Roman" panose="02020603050405020304" pitchFamily="18" charset="0"/>
                        <a:cs typeface="Times New Roman" panose="02020603050405020304" pitchFamily="18" charset="0"/>
                      </a:endParaRPr>
                    </a:p>
                  </a:txBody>
                  <a:tcPr>
                    <a:solidFill>
                      <a:schemeClr val="bg1"/>
                    </a:solidFill>
                  </a:tcPr>
                </a:tc>
                <a:tc>
                  <a:txBody>
                    <a:bodyPr/>
                    <a:lstStyle/>
                    <a:p>
                      <a:r>
                        <a:rPr lang="en-US" sz="2000" dirty="0">
                          <a:latin typeface="Times New Roman" panose="02020603050405020304" pitchFamily="18" charset="0"/>
                          <a:cs typeface="Times New Roman" panose="02020603050405020304" pitchFamily="18" charset="0"/>
                        </a:rPr>
                        <a:t>Quantum </a:t>
                      </a:r>
                    </a:p>
                    <a:p>
                      <a:r>
                        <a:rPr lang="en-US" sz="2000" dirty="0">
                          <a:latin typeface="Times New Roman" panose="02020603050405020304" pitchFamily="18" charset="0"/>
                          <a:cs typeface="Times New Roman" panose="02020603050405020304" pitchFamily="18" charset="0"/>
                        </a:rPr>
                        <a:t>random access</a:t>
                      </a:r>
                    </a:p>
                    <a:p>
                      <a:r>
                        <a:rPr lang="en-US" sz="2000" dirty="0">
                          <a:latin typeface="Times New Roman" panose="02020603050405020304" pitchFamily="18" charset="0"/>
                          <a:cs typeface="Times New Roman" panose="02020603050405020304" pitchFamily="18" charset="0"/>
                        </a:rPr>
                        <a:t>memory  </a:t>
                      </a:r>
                    </a:p>
                    <a:p>
                      <a:endParaRPr lang="en-US" dirty="0"/>
                    </a:p>
                  </a:txBody>
                  <a:tcPr>
                    <a:solidFill>
                      <a:schemeClr val="bg1"/>
                    </a:solidFill>
                  </a:tcPr>
                </a:tc>
                <a:extLst>
                  <a:ext uri="{0D108BD9-81ED-4DB2-BD59-A6C34878D82A}">
                    <a16:rowId xmlns:a16="http://schemas.microsoft.com/office/drawing/2014/main" val="3828672001"/>
                  </a:ext>
                </a:extLst>
              </a:tr>
              <a:tr h="1303139">
                <a:tc>
                  <a:txBody>
                    <a:bodyPr/>
                    <a:lstStyle/>
                    <a:p>
                      <a:r>
                        <a:rPr lang="en-US" sz="1800" b="1" dirty="0">
                          <a:latin typeface="Times New Roman" panose="02020603050405020304" pitchFamily="18" charset="0"/>
                          <a:cs typeface="Times New Roman" panose="02020603050405020304" pitchFamily="18" charset="0"/>
                        </a:rPr>
                        <a:t>Complexity  </a:t>
                      </a:r>
                    </a:p>
                    <a:p>
                      <a:pPr marL="342900" indent="-342900">
                        <a:buFontTx/>
                        <a:buChar char="-"/>
                      </a:pPr>
                      <a:r>
                        <a:rPr lang="en-US" sz="1800" b="0" dirty="0">
                          <a:latin typeface="Times New Roman" panose="02020603050405020304" pitchFamily="18" charset="0"/>
                          <a:cs typeface="Times New Roman" panose="02020603050405020304" pitchFamily="18" charset="0"/>
                        </a:rPr>
                        <a:t>Each qubit requires multiple wires connected to bond pads</a:t>
                      </a:r>
                    </a:p>
                    <a:p>
                      <a:pPr marL="342900" indent="-342900">
                        <a:buFontTx/>
                        <a:buChar char="-"/>
                      </a:pPr>
                      <a:r>
                        <a:rPr lang="en-US" sz="1800" b="0" dirty="0">
                          <a:latin typeface="Times New Roman" panose="02020603050405020304" pitchFamily="18" charset="0"/>
                          <a:cs typeface="Times New Roman" panose="02020603050405020304" pitchFamily="18" charset="0"/>
                        </a:rPr>
                        <a:t>Simultaneous voltage + MW control </a:t>
                      </a:r>
                    </a:p>
                  </a:txBody>
                  <a:tcPr>
                    <a:solidFill>
                      <a:schemeClr val="bg1"/>
                    </a:solidFill>
                  </a:tcPr>
                </a:tc>
                <a:tc>
                  <a:txBody>
                    <a:bodyPr/>
                    <a:lstStyle/>
                    <a:p>
                      <a:r>
                        <a:rPr lang="en-US" sz="1800" dirty="0">
                          <a:latin typeface="Times New Roman" panose="02020603050405020304" pitchFamily="18" charset="0"/>
                          <a:cs typeface="Times New Roman" panose="02020603050405020304" pitchFamily="18" charset="0"/>
                        </a:rPr>
                        <a:t>Overlapping gate </a:t>
                      </a:r>
                    </a:p>
                    <a:p>
                      <a:r>
                        <a:rPr lang="en-US" sz="1800" dirty="0">
                          <a:latin typeface="Times New Roman" panose="02020603050405020304" pitchFamily="18" charset="0"/>
                          <a:cs typeface="Times New Roman" panose="02020603050405020304" pitchFamily="18" charset="0"/>
                        </a:rPr>
                        <a:t>architecture </a:t>
                      </a:r>
                      <a:r>
                        <a:rPr lang="en-US" sz="1800" dirty="0">
                          <a:latin typeface="Times New Roman" panose="02020603050405020304" pitchFamily="18" charset="0"/>
                          <a:cs typeface="Times New Roman" panose="02020603050405020304" pitchFamily="18" charset="0"/>
                          <a:sym typeface="Wingdings" pitchFamily="2" charset="2"/>
                        </a:rPr>
                        <a:t> </a:t>
                      </a:r>
                    </a:p>
                    <a:p>
                      <a:r>
                        <a:rPr lang="en-US" sz="1800" dirty="0">
                          <a:latin typeface="Times New Roman" panose="02020603050405020304" pitchFamily="18" charset="0"/>
                          <a:cs typeface="Times New Roman" panose="02020603050405020304" pitchFamily="18" charset="0"/>
                          <a:sym typeface="Wingdings" pitchFamily="2" charset="2"/>
                        </a:rPr>
                        <a:t>all qubits share same </a:t>
                      </a:r>
                    </a:p>
                    <a:p>
                      <a:r>
                        <a:rPr lang="en-US" sz="1800" dirty="0">
                          <a:latin typeface="Times New Roman" panose="02020603050405020304" pitchFamily="18" charset="0"/>
                          <a:cs typeface="Times New Roman" panose="02020603050405020304" pitchFamily="18" charset="0"/>
                          <a:sym typeface="Wingdings" pitchFamily="2" charset="2"/>
                        </a:rPr>
                        <a:t>barrier voltage</a:t>
                      </a:r>
                      <a:endParaRPr lang="en-US" sz="1800" dirty="0">
                        <a:latin typeface="Times New Roman" panose="02020603050405020304" pitchFamily="18" charset="0"/>
                        <a:cs typeface="Times New Roman" panose="02020603050405020304" pitchFamily="18" charset="0"/>
                      </a:endParaRPr>
                    </a:p>
                  </a:txBody>
                  <a:tcPr>
                    <a:solidFill>
                      <a:schemeClr val="bg1"/>
                    </a:solidFill>
                  </a:tcPr>
                </a:tc>
                <a:extLst>
                  <a:ext uri="{0D108BD9-81ED-4DB2-BD59-A6C34878D82A}">
                    <a16:rowId xmlns:a16="http://schemas.microsoft.com/office/drawing/2014/main" val="1422603301"/>
                  </a:ext>
                </a:extLst>
              </a:tr>
              <a:tr h="1511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latin typeface="Times New Roman" panose="02020603050405020304" pitchFamily="18" charset="0"/>
                          <a:cs typeface="Times New Roman" panose="02020603050405020304" pitchFamily="18" charset="0"/>
                        </a:rPr>
                        <a:t>Qubit infidelity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Times New Roman" panose="02020603050405020304" pitchFamily="18" charset="0"/>
                          <a:cs typeface="Times New Roman" panose="02020603050405020304" pitchFamily="18" charset="0"/>
                        </a:rPr>
                        <a:t>-Decoherence induced </a:t>
                      </a:r>
                      <a:r>
                        <a:rPr lang="en-US" sz="1800" b="0" dirty="0">
                          <a:latin typeface="Times New Roman" panose="02020603050405020304" pitchFamily="18" charset="0"/>
                          <a:cs typeface="Times New Roman" panose="02020603050405020304" pitchFamily="18" charset="0"/>
                          <a:sym typeface="Wingdings" pitchFamily="2" charset="2"/>
                        </a:rPr>
                        <a:t> spin-spin interactions lead to information loss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latin typeface="Times New Roman" panose="02020603050405020304" pitchFamily="18" charset="0"/>
                          <a:cs typeface="Times New Roman" panose="02020603050405020304" pitchFamily="18" charset="0"/>
                          <a:sym typeface="Wingdings" pitchFamily="2" charset="2"/>
                        </a:rPr>
                        <a:t>- Noise induced  charge noise leading to fluctuations in exchange interactions</a:t>
                      </a:r>
                      <a:endParaRPr lang="en-US" sz="1400" dirty="0"/>
                    </a:p>
                  </a:txBody>
                  <a:tcPr>
                    <a:solidFill>
                      <a:schemeClr val="bg1"/>
                    </a:solidFill>
                  </a:tcPr>
                </a:tc>
                <a:tc>
                  <a:txBody>
                    <a:bodyPr/>
                    <a:lstStyle/>
                    <a:p>
                      <a:r>
                        <a:rPr lang="en-US" sz="1800" dirty="0"/>
                        <a:t>Pulse engineering for</a:t>
                      </a:r>
                    </a:p>
                    <a:p>
                      <a:r>
                        <a:rPr lang="en-US" sz="1800" dirty="0"/>
                        <a:t>noise induced infidelity. </a:t>
                      </a:r>
                    </a:p>
                    <a:p>
                      <a:r>
                        <a:rPr lang="en-US" sz="1800" dirty="0"/>
                        <a:t>Res-Sqrt(SWAP) gates for</a:t>
                      </a:r>
                    </a:p>
                    <a:p>
                      <a:r>
                        <a:rPr lang="en-US" sz="1800" dirty="0"/>
                        <a:t>decoherence induced. </a:t>
                      </a:r>
                    </a:p>
                  </a:txBody>
                  <a:tcPr>
                    <a:solidFill>
                      <a:schemeClr val="bg1"/>
                    </a:solidFill>
                  </a:tcPr>
                </a:tc>
                <a:extLst>
                  <a:ext uri="{0D108BD9-81ED-4DB2-BD59-A6C34878D82A}">
                    <a16:rowId xmlns:a16="http://schemas.microsoft.com/office/drawing/2014/main" val="3139428792"/>
                  </a:ext>
                </a:extLst>
              </a:tr>
            </a:tbl>
          </a:graphicData>
        </a:graphic>
      </p:graphicFrame>
    </p:spTree>
    <p:extLst>
      <p:ext uri="{BB962C8B-B14F-4D97-AF65-F5344CB8AC3E}">
        <p14:creationId xmlns:p14="http://schemas.microsoft.com/office/powerpoint/2010/main" val="23428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6A1B71-5133-2342-9D3D-86E967F3B3D1}"/>
              </a:ext>
            </a:extLst>
          </p:cNvPr>
          <p:cNvSpPr>
            <a:spLocks noGrp="1"/>
          </p:cNvSpPr>
          <p:nvPr>
            <p:ph type="sldNum" sz="quarter" idx="12"/>
          </p:nvPr>
        </p:nvSpPr>
        <p:spPr/>
        <p:txBody>
          <a:bodyPr/>
          <a:lstStyle/>
          <a:p>
            <a:fld id="{8C987810-C33F-0147-A82A-1F506A35EEBE}" type="slidenum">
              <a:rPr lang="en-US" smtClean="0"/>
              <a:t>23</a:t>
            </a:fld>
            <a:endParaRPr lang="en-US"/>
          </a:p>
        </p:txBody>
      </p:sp>
      <p:sp>
        <p:nvSpPr>
          <p:cNvPr id="3" name="Title 1">
            <a:extLst>
              <a:ext uri="{FF2B5EF4-FFF2-40B4-BE49-F238E27FC236}">
                <a16:creationId xmlns:a16="http://schemas.microsoft.com/office/drawing/2014/main" id="{604F5F16-A76D-EB4D-AC9D-4DCBC337A35A}"/>
              </a:ext>
            </a:extLst>
          </p:cNvPr>
          <p:cNvSpPr txBox="1">
            <a:spLocks/>
          </p:cNvSpPr>
          <p:nvPr/>
        </p:nvSpPr>
        <p:spPr>
          <a:xfrm>
            <a:off x="0"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Times New Roman" panose="02020603050405020304" pitchFamily="18" charset="0"/>
                <a:cs typeface="Times New Roman" panose="02020603050405020304" pitchFamily="18" charset="0"/>
              </a:rPr>
              <a:t>Acknowledgments </a:t>
            </a:r>
          </a:p>
        </p:txBody>
      </p:sp>
      <p:pic>
        <p:nvPicPr>
          <p:cNvPr id="9218" name="Picture 2" descr="Anthony Sigillito | Department of Physics">
            <a:extLst>
              <a:ext uri="{FF2B5EF4-FFF2-40B4-BE49-F238E27FC236}">
                <a16:creationId xmlns:a16="http://schemas.microsoft.com/office/drawing/2014/main" id="{66C03B4A-D220-7846-8E32-40AD18A0D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85" y="1062315"/>
            <a:ext cx="229870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User Login | Department of Physics">
            <a:extLst>
              <a:ext uri="{FF2B5EF4-FFF2-40B4-BE49-F238E27FC236}">
                <a16:creationId xmlns:a16="http://schemas.microsoft.com/office/drawing/2014/main" id="{C42011F2-4B05-414D-83CD-80E490C163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715" y="1062315"/>
            <a:ext cx="2700669" cy="33724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Marching Order School of Engineering and Applied Science, University of  Pennsylvania Welcome to the Penn Engineering Class of 2020 Virtual  Celebration School of Engineering and Applied Science 1.11K subscribers  Subscribe Celebration of the Class ...">
            <a:extLst>
              <a:ext uri="{FF2B5EF4-FFF2-40B4-BE49-F238E27FC236}">
                <a16:creationId xmlns:a16="http://schemas.microsoft.com/office/drawing/2014/main" id="{253741E9-778B-2848-B787-75DCA7AFA0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74015" y="912657"/>
            <a:ext cx="3817147" cy="132556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B064FC4-DF7D-3444-B656-FE59F5DA25DE}"/>
              </a:ext>
            </a:extLst>
          </p:cNvPr>
          <p:cNvSpPr/>
          <p:nvPr/>
        </p:nvSpPr>
        <p:spPr>
          <a:xfrm>
            <a:off x="0" y="4899334"/>
            <a:ext cx="3712235" cy="523220"/>
          </a:xfrm>
          <a:prstGeom prst="rect">
            <a:avLst/>
          </a:prstGeom>
        </p:spPr>
        <p:txBody>
          <a:bodyPr wrap="none">
            <a:spAutoFit/>
          </a:bodyPr>
          <a:lstStyle/>
          <a:p>
            <a:pPr lvl="0">
              <a:defRPr/>
            </a:pPr>
            <a:r>
              <a:rPr lang="en-US" sz="2800" b="1" dirty="0">
                <a:latin typeface="Times New Roman" panose="02020603050405020304" pitchFamily="18" charset="0"/>
                <a:cs typeface="Times New Roman" panose="02020603050405020304" pitchFamily="18" charset="0"/>
              </a:rPr>
              <a:t>Prof. Anthony </a:t>
            </a:r>
            <a:r>
              <a:rPr lang="en-US" sz="2800" b="1" dirty="0" err="1">
                <a:latin typeface="Times New Roman" panose="02020603050405020304" pitchFamily="18" charset="0"/>
                <a:cs typeface="Times New Roman" panose="02020603050405020304" pitchFamily="18" charset="0"/>
              </a:rPr>
              <a:t>Sigillito</a:t>
            </a:r>
            <a:r>
              <a:rPr lang="en-US" sz="2800" b="1" dirty="0">
                <a:latin typeface="Times New Roman" panose="02020603050405020304" pitchFamily="18" charset="0"/>
                <a:cs typeface="Times New Roman" panose="02020603050405020304" pitchFamily="18" charset="0"/>
              </a:rPr>
              <a:t> </a:t>
            </a:r>
          </a:p>
        </p:txBody>
      </p:sp>
      <p:sp>
        <p:nvSpPr>
          <p:cNvPr id="14" name="Rectangle 13">
            <a:extLst>
              <a:ext uri="{FF2B5EF4-FFF2-40B4-BE49-F238E27FC236}">
                <a16:creationId xmlns:a16="http://schemas.microsoft.com/office/drawing/2014/main" id="{E9786735-C57E-7244-B105-9113D97E33D0}"/>
              </a:ext>
            </a:extLst>
          </p:cNvPr>
          <p:cNvSpPr/>
          <p:nvPr/>
        </p:nvSpPr>
        <p:spPr>
          <a:xfrm>
            <a:off x="4136400" y="4899334"/>
            <a:ext cx="2326984" cy="523220"/>
          </a:xfrm>
          <a:prstGeom prst="rect">
            <a:avLst/>
          </a:prstGeom>
        </p:spPr>
        <p:txBody>
          <a:bodyPr wrap="none">
            <a:spAutoFit/>
          </a:bodyPr>
          <a:lstStyle/>
          <a:p>
            <a:pPr lvl="0">
              <a:defRPr/>
            </a:pPr>
            <a:r>
              <a:rPr lang="en-US" sz="2800" b="1" dirty="0">
                <a:latin typeface="Times New Roman" panose="02020603050405020304" pitchFamily="18" charset="0"/>
                <a:cs typeface="Times New Roman" panose="02020603050405020304" pitchFamily="18" charset="0"/>
              </a:rPr>
              <a:t>Dr. </a:t>
            </a:r>
            <a:r>
              <a:rPr lang="en-US" sz="2800" b="1" dirty="0" err="1">
                <a:latin typeface="Times New Roman" panose="02020603050405020304" pitchFamily="18" charset="0"/>
                <a:cs typeface="Times New Roman" panose="02020603050405020304" pitchFamily="18" charset="0"/>
              </a:rPr>
              <a:t>Seong</a:t>
            </a:r>
            <a:r>
              <a:rPr lang="en-US" sz="2800" b="1" dirty="0">
                <a:latin typeface="Times New Roman" panose="02020603050405020304" pitchFamily="18" charset="0"/>
                <a:cs typeface="Times New Roman" panose="02020603050405020304" pitchFamily="18" charset="0"/>
              </a:rPr>
              <a:t> Oh </a:t>
            </a:r>
          </a:p>
        </p:txBody>
      </p:sp>
      <p:sp>
        <p:nvSpPr>
          <p:cNvPr id="16" name="Rectangle 15">
            <a:extLst>
              <a:ext uri="{FF2B5EF4-FFF2-40B4-BE49-F238E27FC236}">
                <a16:creationId xmlns:a16="http://schemas.microsoft.com/office/drawing/2014/main" id="{B8AC39CF-3E87-2641-9834-7AA29ABEF791}"/>
              </a:ext>
            </a:extLst>
          </p:cNvPr>
          <p:cNvSpPr/>
          <p:nvPr/>
        </p:nvSpPr>
        <p:spPr>
          <a:xfrm>
            <a:off x="7596618" y="3346866"/>
            <a:ext cx="3757182" cy="523220"/>
          </a:xfrm>
          <a:prstGeom prst="rect">
            <a:avLst/>
          </a:prstGeom>
        </p:spPr>
        <p:txBody>
          <a:bodyPr wrap="none">
            <a:spAutoFit/>
          </a:bodyPr>
          <a:lstStyle/>
          <a:p>
            <a:pPr lvl="0">
              <a:defRPr/>
            </a:pPr>
            <a:r>
              <a:rPr lang="en-US" sz="2800" b="1" dirty="0">
                <a:latin typeface="Times New Roman" panose="02020603050405020304" pitchFamily="18" charset="0"/>
                <a:cs typeface="Times New Roman" panose="02020603050405020304" pitchFamily="18" charset="0"/>
              </a:rPr>
              <a:t>ESE PhD Association!  </a:t>
            </a:r>
          </a:p>
        </p:txBody>
      </p:sp>
    </p:spTree>
    <p:extLst>
      <p:ext uri="{BB962C8B-B14F-4D97-AF65-F5344CB8AC3E}">
        <p14:creationId xmlns:p14="http://schemas.microsoft.com/office/powerpoint/2010/main" val="3480044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ED78D54-8A4E-F742-A51E-4A856C3C136C}"/>
              </a:ext>
            </a:extLst>
          </p:cNvPr>
          <p:cNvGrpSpPr/>
          <p:nvPr/>
        </p:nvGrpSpPr>
        <p:grpSpPr>
          <a:xfrm>
            <a:off x="4426256" y="621595"/>
            <a:ext cx="5344276" cy="3973063"/>
            <a:chOff x="4426256" y="621595"/>
            <a:chExt cx="5344276" cy="3973063"/>
          </a:xfrm>
        </p:grpSpPr>
        <p:pic>
          <p:nvPicPr>
            <p:cNvPr id="11" name="Picture 10">
              <a:extLst>
                <a:ext uri="{FF2B5EF4-FFF2-40B4-BE49-F238E27FC236}">
                  <a16:creationId xmlns:a16="http://schemas.microsoft.com/office/drawing/2014/main" id="{320F383B-4F25-B449-8FAC-905D2DF3523F}"/>
                </a:ext>
              </a:extLst>
            </p:cNvPr>
            <p:cNvPicPr>
              <a:picLocks noChangeAspect="1"/>
            </p:cNvPicPr>
            <p:nvPr/>
          </p:nvPicPr>
          <p:blipFill>
            <a:blip r:embed="rId3"/>
            <a:stretch>
              <a:fillRect/>
            </a:stretch>
          </p:blipFill>
          <p:spPr>
            <a:xfrm>
              <a:off x="6215787" y="755533"/>
              <a:ext cx="3554745" cy="3839125"/>
            </a:xfrm>
            <a:prstGeom prst="rect">
              <a:avLst/>
            </a:prstGeom>
          </p:spPr>
        </p:pic>
        <p:sp>
          <p:nvSpPr>
            <p:cNvPr id="30" name="Rectangle 29">
              <a:extLst>
                <a:ext uri="{FF2B5EF4-FFF2-40B4-BE49-F238E27FC236}">
                  <a16:creationId xmlns:a16="http://schemas.microsoft.com/office/drawing/2014/main" id="{9FE742DE-AA96-A249-AE28-B546C7113DE5}"/>
                </a:ext>
              </a:extLst>
            </p:cNvPr>
            <p:cNvSpPr/>
            <p:nvPr/>
          </p:nvSpPr>
          <p:spPr>
            <a:xfrm>
              <a:off x="4426256" y="621595"/>
              <a:ext cx="3131819"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Qubits = probabilistic </a:t>
              </a:r>
              <a:endParaRPr lang="en-US" sz="2400" b="1" dirty="0"/>
            </a:p>
          </p:txBody>
        </p:sp>
      </p:grpSp>
      <p:sp>
        <p:nvSpPr>
          <p:cNvPr id="3" name="Title 1">
            <a:extLst>
              <a:ext uri="{FF2B5EF4-FFF2-40B4-BE49-F238E27FC236}">
                <a16:creationId xmlns:a16="http://schemas.microsoft.com/office/drawing/2014/main" id="{022D6D17-BC34-B645-BCAB-FE9C3B838D1B}"/>
              </a:ext>
            </a:extLst>
          </p:cNvPr>
          <p:cNvSpPr>
            <a:spLocks noGrp="1"/>
          </p:cNvSpPr>
          <p:nvPr>
            <p:ph type="title"/>
          </p:nvPr>
        </p:nvSpPr>
        <p:spPr>
          <a:xfrm>
            <a:off x="-1" y="-318266"/>
            <a:ext cx="14061989" cy="1325563"/>
          </a:xfrm>
        </p:spPr>
        <p:txBody>
          <a:bodyPr>
            <a:normAutofit/>
          </a:bodyPr>
          <a:lstStyle/>
          <a:p>
            <a:r>
              <a:rPr lang="en-US" sz="3200" dirty="0">
                <a:latin typeface="Times New Roman" panose="02020603050405020304" pitchFamily="18" charset="0"/>
                <a:cs typeface="Times New Roman" panose="02020603050405020304" pitchFamily="18" charset="0"/>
              </a:rPr>
              <a:t>Increase computational space with different encodings</a:t>
            </a:r>
          </a:p>
        </p:txBody>
      </p:sp>
      <p:grpSp>
        <p:nvGrpSpPr>
          <p:cNvPr id="5" name="Group 4">
            <a:extLst>
              <a:ext uri="{FF2B5EF4-FFF2-40B4-BE49-F238E27FC236}">
                <a16:creationId xmlns:a16="http://schemas.microsoft.com/office/drawing/2014/main" id="{01C308E3-B5F4-0C47-8E3E-905BFB162575}"/>
              </a:ext>
            </a:extLst>
          </p:cNvPr>
          <p:cNvGrpSpPr/>
          <p:nvPr/>
        </p:nvGrpSpPr>
        <p:grpSpPr>
          <a:xfrm>
            <a:off x="5809591" y="4152995"/>
            <a:ext cx="4787900" cy="2875183"/>
            <a:chOff x="5809591" y="4152995"/>
            <a:chExt cx="4787900" cy="2875183"/>
          </a:xfrm>
        </p:grpSpPr>
        <p:pic>
          <p:nvPicPr>
            <p:cNvPr id="13" name="Picture 12">
              <a:extLst>
                <a:ext uri="{FF2B5EF4-FFF2-40B4-BE49-F238E27FC236}">
                  <a16:creationId xmlns:a16="http://schemas.microsoft.com/office/drawing/2014/main" id="{38835969-C7A5-B348-A8A2-40255D9F9444}"/>
                </a:ext>
              </a:extLst>
            </p:cNvPr>
            <p:cNvPicPr>
              <a:picLocks noChangeAspect="1"/>
            </p:cNvPicPr>
            <p:nvPr/>
          </p:nvPicPr>
          <p:blipFill>
            <a:blip r:embed="rId4"/>
            <a:stretch>
              <a:fillRect/>
            </a:stretch>
          </p:blipFill>
          <p:spPr>
            <a:xfrm>
              <a:off x="5809591" y="4152995"/>
              <a:ext cx="4787900" cy="1353102"/>
            </a:xfrm>
            <a:prstGeom prst="rect">
              <a:avLst/>
            </a:prstGeom>
          </p:spPr>
        </p:pic>
        <p:grpSp>
          <p:nvGrpSpPr>
            <p:cNvPr id="32" name="Group 31">
              <a:extLst>
                <a:ext uri="{FF2B5EF4-FFF2-40B4-BE49-F238E27FC236}">
                  <a16:creationId xmlns:a16="http://schemas.microsoft.com/office/drawing/2014/main" id="{8C83A46D-F30F-A746-9210-C76AA3413C06}"/>
                </a:ext>
              </a:extLst>
            </p:cNvPr>
            <p:cNvGrpSpPr/>
            <p:nvPr/>
          </p:nvGrpSpPr>
          <p:grpSpPr>
            <a:xfrm>
              <a:off x="6905386" y="5066724"/>
              <a:ext cx="1050089" cy="1944038"/>
              <a:chOff x="6965469" y="5278894"/>
              <a:chExt cx="1050089" cy="1944038"/>
            </a:xfrm>
          </p:grpSpPr>
          <p:cxnSp>
            <p:nvCxnSpPr>
              <p:cNvPr id="18" name="Straight Connector 17">
                <a:extLst>
                  <a:ext uri="{FF2B5EF4-FFF2-40B4-BE49-F238E27FC236}">
                    <a16:creationId xmlns:a16="http://schemas.microsoft.com/office/drawing/2014/main" id="{10CA684F-DB5D-944F-BFFD-E7E6541F6014}"/>
                  </a:ext>
                </a:extLst>
              </p:cNvPr>
              <p:cNvCxnSpPr>
                <a:cxnSpLocks/>
              </p:cNvCxnSpPr>
              <p:nvPr/>
            </p:nvCxnSpPr>
            <p:spPr>
              <a:xfrm>
                <a:off x="7544472" y="5756284"/>
                <a:ext cx="0" cy="51308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Right Bracket 19">
                <a:extLst>
                  <a:ext uri="{FF2B5EF4-FFF2-40B4-BE49-F238E27FC236}">
                    <a16:creationId xmlns:a16="http://schemas.microsoft.com/office/drawing/2014/main" id="{4A604022-864C-EA47-AF5A-E2579E8EBBCF}"/>
                  </a:ext>
                </a:extLst>
              </p:cNvPr>
              <p:cNvSpPr/>
              <p:nvPr/>
            </p:nvSpPr>
            <p:spPr>
              <a:xfrm rot="5400000">
                <a:off x="7304977" y="5047302"/>
                <a:ext cx="478989" cy="942173"/>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53D505F0-EABA-7848-95EE-42193D4AAB94}"/>
                  </a:ext>
                </a:extLst>
              </p:cNvPr>
              <p:cNvPicPr>
                <a:picLocks noChangeAspect="1"/>
              </p:cNvPicPr>
              <p:nvPr/>
            </p:nvPicPr>
            <p:blipFill>
              <a:blip r:embed="rId5"/>
              <a:stretch>
                <a:fillRect/>
              </a:stretch>
            </p:blipFill>
            <p:spPr>
              <a:xfrm>
                <a:off x="6965469" y="6255863"/>
                <a:ext cx="1004264" cy="967069"/>
              </a:xfrm>
              <a:prstGeom prst="rect">
                <a:avLst/>
              </a:prstGeom>
            </p:spPr>
          </p:pic>
        </p:grpSp>
        <p:grpSp>
          <p:nvGrpSpPr>
            <p:cNvPr id="33" name="Group 32">
              <a:extLst>
                <a:ext uri="{FF2B5EF4-FFF2-40B4-BE49-F238E27FC236}">
                  <a16:creationId xmlns:a16="http://schemas.microsoft.com/office/drawing/2014/main" id="{8B6EFE34-A05E-FF4A-B660-891398078383}"/>
                </a:ext>
              </a:extLst>
            </p:cNvPr>
            <p:cNvGrpSpPr/>
            <p:nvPr/>
          </p:nvGrpSpPr>
          <p:grpSpPr>
            <a:xfrm>
              <a:off x="8623149" y="4993555"/>
              <a:ext cx="1148835" cy="2034623"/>
              <a:chOff x="8623003" y="5303210"/>
              <a:chExt cx="1148835" cy="2034623"/>
            </a:xfrm>
          </p:grpSpPr>
          <p:sp>
            <p:nvSpPr>
              <p:cNvPr id="16" name="Right Bracket 15">
                <a:extLst>
                  <a:ext uri="{FF2B5EF4-FFF2-40B4-BE49-F238E27FC236}">
                    <a16:creationId xmlns:a16="http://schemas.microsoft.com/office/drawing/2014/main" id="{2B0DA754-A33E-2149-B3B1-DC133E8DC2DD}"/>
                  </a:ext>
                </a:extLst>
              </p:cNvPr>
              <p:cNvSpPr/>
              <p:nvPr/>
            </p:nvSpPr>
            <p:spPr>
              <a:xfrm rot="5400000">
                <a:off x="9046506" y="5071618"/>
                <a:ext cx="478989" cy="942173"/>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0B2836E4-AE83-9641-B5FF-95ADC8C607C2}"/>
                  </a:ext>
                </a:extLst>
              </p:cNvPr>
              <p:cNvCxnSpPr>
                <a:cxnSpLocks/>
              </p:cNvCxnSpPr>
              <p:nvPr/>
            </p:nvCxnSpPr>
            <p:spPr>
              <a:xfrm>
                <a:off x="9286000" y="5782199"/>
                <a:ext cx="0" cy="51308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FD45EF51-DD00-B240-93F9-84FC5C8ADFD6}"/>
                  </a:ext>
                </a:extLst>
              </p:cNvPr>
              <p:cNvPicPr>
                <a:picLocks noChangeAspect="1"/>
              </p:cNvPicPr>
              <p:nvPr/>
            </p:nvPicPr>
            <p:blipFill>
              <a:blip r:embed="rId6"/>
              <a:stretch>
                <a:fillRect/>
              </a:stretch>
            </p:blipFill>
            <p:spPr>
              <a:xfrm>
                <a:off x="8623003" y="6231547"/>
                <a:ext cx="1148835" cy="1106286"/>
              </a:xfrm>
              <a:prstGeom prst="rect">
                <a:avLst/>
              </a:prstGeom>
            </p:spPr>
          </p:pic>
        </p:grpSp>
      </p:grpSp>
      <p:grpSp>
        <p:nvGrpSpPr>
          <p:cNvPr id="34" name="Group 33">
            <a:extLst>
              <a:ext uri="{FF2B5EF4-FFF2-40B4-BE49-F238E27FC236}">
                <a16:creationId xmlns:a16="http://schemas.microsoft.com/office/drawing/2014/main" id="{C0457EE9-C03F-EB4A-AE63-8EB8680E76B5}"/>
              </a:ext>
            </a:extLst>
          </p:cNvPr>
          <p:cNvGrpSpPr/>
          <p:nvPr/>
        </p:nvGrpSpPr>
        <p:grpSpPr>
          <a:xfrm>
            <a:off x="9448655" y="1007297"/>
            <a:ext cx="2743345" cy="2226543"/>
            <a:chOff x="9448655" y="1100572"/>
            <a:chExt cx="2743345" cy="2226543"/>
          </a:xfrm>
        </p:grpSpPr>
        <p:pic>
          <p:nvPicPr>
            <p:cNvPr id="27" name="Picture 26">
              <a:extLst>
                <a:ext uri="{FF2B5EF4-FFF2-40B4-BE49-F238E27FC236}">
                  <a16:creationId xmlns:a16="http://schemas.microsoft.com/office/drawing/2014/main" id="{CF27C79C-6B16-1E4D-89E1-B83F695023FA}"/>
                </a:ext>
              </a:extLst>
            </p:cNvPr>
            <p:cNvPicPr>
              <a:picLocks noChangeAspect="1"/>
            </p:cNvPicPr>
            <p:nvPr/>
          </p:nvPicPr>
          <p:blipFill>
            <a:blip r:embed="rId5"/>
            <a:stretch>
              <a:fillRect/>
            </a:stretch>
          </p:blipFill>
          <p:spPr>
            <a:xfrm>
              <a:off x="9448655" y="1116817"/>
              <a:ext cx="1148836" cy="1106286"/>
            </a:xfrm>
            <a:prstGeom prst="rect">
              <a:avLst/>
            </a:prstGeom>
          </p:spPr>
        </p:pic>
        <p:pic>
          <p:nvPicPr>
            <p:cNvPr id="28" name="Picture 27">
              <a:extLst>
                <a:ext uri="{FF2B5EF4-FFF2-40B4-BE49-F238E27FC236}">
                  <a16:creationId xmlns:a16="http://schemas.microsoft.com/office/drawing/2014/main" id="{30B2181A-741B-B649-911A-373E16094F09}"/>
                </a:ext>
              </a:extLst>
            </p:cNvPr>
            <p:cNvPicPr>
              <a:picLocks noChangeAspect="1"/>
            </p:cNvPicPr>
            <p:nvPr/>
          </p:nvPicPr>
          <p:blipFill>
            <a:blip r:embed="rId6"/>
            <a:stretch>
              <a:fillRect/>
            </a:stretch>
          </p:blipFill>
          <p:spPr>
            <a:xfrm>
              <a:off x="10138716" y="1100572"/>
              <a:ext cx="1148835" cy="1106286"/>
            </a:xfrm>
            <a:prstGeom prst="rect">
              <a:avLst/>
            </a:prstGeom>
          </p:spPr>
        </p:pic>
        <p:sp>
          <p:nvSpPr>
            <p:cNvPr id="29" name="Rectangle 28">
              <a:extLst>
                <a:ext uri="{FF2B5EF4-FFF2-40B4-BE49-F238E27FC236}">
                  <a16:creationId xmlns:a16="http://schemas.microsoft.com/office/drawing/2014/main" id="{BF96250D-9FF5-BF4B-BA6E-DFD432FCAEF3}"/>
                </a:ext>
              </a:extLst>
            </p:cNvPr>
            <p:cNvSpPr/>
            <p:nvPr/>
          </p:nvSpPr>
          <p:spPr>
            <a:xfrm>
              <a:off x="9757087" y="1757455"/>
              <a:ext cx="2434913" cy="1569660"/>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sym typeface="Wingdings" pitchFamily="2" charset="2"/>
                </a:rPr>
                <a:t> </a:t>
              </a:r>
              <a:r>
                <a:rPr lang="en-US" sz="2400" dirty="0">
                  <a:latin typeface="Times New Roman" panose="02020603050405020304" pitchFamily="18" charset="0"/>
                  <a:cs typeface="Times New Roman" panose="02020603050405020304" pitchFamily="18" charset="0"/>
                </a:rPr>
                <a:t> probabilities of being in</a:t>
              </a:r>
            </a:p>
            <a:p>
              <a:r>
                <a:rPr lang="en-US" sz="2400" dirty="0">
                  <a:latin typeface="Times New Roman" panose="02020603050405020304" pitchFamily="18" charset="0"/>
                  <a:cs typeface="Times New Roman" panose="02020603050405020304" pitchFamily="18" charset="0"/>
                </a:rPr>
                <a:t> |0&gt; and |1&gt; states. </a:t>
              </a:r>
              <a:endParaRPr lang="en-US" sz="2400" dirty="0"/>
            </a:p>
          </p:txBody>
        </p:sp>
      </p:grpSp>
      <p:grpSp>
        <p:nvGrpSpPr>
          <p:cNvPr id="2" name="Group 1">
            <a:extLst>
              <a:ext uri="{FF2B5EF4-FFF2-40B4-BE49-F238E27FC236}">
                <a16:creationId xmlns:a16="http://schemas.microsoft.com/office/drawing/2014/main" id="{32C4D32A-606F-C143-84E7-2B57781C60C6}"/>
              </a:ext>
            </a:extLst>
          </p:cNvPr>
          <p:cNvGrpSpPr/>
          <p:nvPr/>
        </p:nvGrpSpPr>
        <p:grpSpPr>
          <a:xfrm>
            <a:off x="-207" y="638605"/>
            <a:ext cx="2963025" cy="4288995"/>
            <a:chOff x="-207" y="638605"/>
            <a:chExt cx="2963025" cy="4288995"/>
          </a:xfrm>
        </p:grpSpPr>
        <p:sp>
          <p:nvSpPr>
            <p:cNvPr id="31" name="Rectangle 30">
              <a:extLst>
                <a:ext uri="{FF2B5EF4-FFF2-40B4-BE49-F238E27FC236}">
                  <a16:creationId xmlns:a16="http://schemas.microsoft.com/office/drawing/2014/main" id="{CE53917D-B8B9-C84A-9F7D-F5C25EA4EA1A}"/>
                </a:ext>
              </a:extLst>
            </p:cNvPr>
            <p:cNvSpPr/>
            <p:nvPr/>
          </p:nvSpPr>
          <p:spPr>
            <a:xfrm>
              <a:off x="134800" y="638605"/>
              <a:ext cx="2828018"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Bits = deterministic </a:t>
              </a:r>
              <a:endParaRPr lang="en-US" sz="2400" b="1" dirty="0"/>
            </a:p>
          </p:txBody>
        </p:sp>
        <p:pic>
          <p:nvPicPr>
            <p:cNvPr id="1026" name="Picture 2" descr="Quantum Bits Practice Problems Online | Brilliant">
              <a:extLst>
                <a:ext uri="{FF2B5EF4-FFF2-40B4-BE49-F238E27FC236}">
                  <a16:creationId xmlns:a16="http://schemas.microsoft.com/office/drawing/2014/main" id="{1954D04C-7D32-C84D-BC87-64DB3EC9331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2507" r="67382"/>
            <a:stretch/>
          </p:blipFill>
          <p:spPr bwMode="auto">
            <a:xfrm>
              <a:off x="-207" y="1695446"/>
              <a:ext cx="2632113" cy="3232154"/>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Slide Number Placeholder 36">
            <a:extLst>
              <a:ext uri="{FF2B5EF4-FFF2-40B4-BE49-F238E27FC236}">
                <a16:creationId xmlns:a16="http://schemas.microsoft.com/office/drawing/2014/main" id="{2510F03D-CA3A-CA4B-BBCB-EEAC2345CA19}"/>
              </a:ext>
            </a:extLst>
          </p:cNvPr>
          <p:cNvSpPr>
            <a:spLocks noGrp="1"/>
          </p:cNvSpPr>
          <p:nvPr>
            <p:ph type="sldNum" sz="quarter" idx="12"/>
          </p:nvPr>
        </p:nvSpPr>
        <p:spPr/>
        <p:txBody>
          <a:bodyPr/>
          <a:lstStyle/>
          <a:p>
            <a:fld id="{8C987810-C33F-0147-A82A-1F506A35EEBE}" type="slidenum">
              <a:rPr lang="en-US" smtClean="0"/>
              <a:t>3</a:t>
            </a:fld>
            <a:endParaRPr lang="en-US"/>
          </a:p>
        </p:txBody>
      </p:sp>
    </p:spTree>
    <p:extLst>
      <p:ext uri="{BB962C8B-B14F-4D97-AF65-F5344CB8AC3E}">
        <p14:creationId xmlns:p14="http://schemas.microsoft.com/office/powerpoint/2010/main" val="357430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585951B-99BA-EF45-AE6A-E6684418C015}"/>
              </a:ext>
            </a:extLst>
          </p:cNvPr>
          <p:cNvSpPr>
            <a:spLocks noGrp="1"/>
          </p:cNvSpPr>
          <p:nvPr>
            <p:ph type="title"/>
          </p:nvPr>
        </p:nvSpPr>
        <p:spPr>
          <a:xfrm>
            <a:off x="7306" y="-301181"/>
            <a:ext cx="14061989" cy="1325563"/>
          </a:xfrm>
        </p:spPr>
        <p:txBody>
          <a:bodyPr>
            <a:normAutofit/>
          </a:bodyPr>
          <a:lstStyle/>
          <a:p>
            <a:r>
              <a:rPr lang="en-US" sz="3200" dirty="0">
                <a:latin typeface="Times New Roman" panose="02020603050405020304" pitchFamily="18" charset="0"/>
                <a:cs typeface="Times New Roman" panose="02020603050405020304" pitchFamily="18" charset="0"/>
              </a:rPr>
              <a:t>Increase computational space combining multiple qubits </a:t>
            </a:r>
          </a:p>
        </p:txBody>
      </p:sp>
      <p:grpSp>
        <p:nvGrpSpPr>
          <p:cNvPr id="45" name="Group 44">
            <a:extLst>
              <a:ext uri="{FF2B5EF4-FFF2-40B4-BE49-F238E27FC236}">
                <a16:creationId xmlns:a16="http://schemas.microsoft.com/office/drawing/2014/main" id="{80B85BB2-E954-8C43-B80E-0AC1F89C95FC}"/>
              </a:ext>
            </a:extLst>
          </p:cNvPr>
          <p:cNvGrpSpPr/>
          <p:nvPr/>
        </p:nvGrpSpPr>
        <p:grpSpPr>
          <a:xfrm>
            <a:off x="4046002" y="3614566"/>
            <a:ext cx="8074930" cy="3031509"/>
            <a:chOff x="4046002" y="3614566"/>
            <a:chExt cx="8074930" cy="3031509"/>
          </a:xfrm>
        </p:grpSpPr>
        <p:sp>
          <p:nvSpPr>
            <p:cNvPr id="13" name="Right Arrow 12">
              <a:extLst>
                <a:ext uri="{FF2B5EF4-FFF2-40B4-BE49-F238E27FC236}">
                  <a16:creationId xmlns:a16="http://schemas.microsoft.com/office/drawing/2014/main" id="{10079294-0244-1B46-B94B-26442EA0645F}"/>
                </a:ext>
              </a:extLst>
            </p:cNvPr>
            <p:cNvSpPr/>
            <p:nvPr/>
          </p:nvSpPr>
          <p:spPr>
            <a:xfrm>
              <a:off x="4552379" y="4066739"/>
              <a:ext cx="709448" cy="42832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5D231669-E5D3-E04C-BB1F-285C06A5B5B1}"/>
                </a:ext>
              </a:extLst>
            </p:cNvPr>
            <p:cNvPicPr>
              <a:picLocks noChangeAspect="1"/>
            </p:cNvPicPr>
            <p:nvPr/>
          </p:nvPicPr>
          <p:blipFill>
            <a:blip r:embed="rId3"/>
            <a:stretch>
              <a:fillRect/>
            </a:stretch>
          </p:blipFill>
          <p:spPr>
            <a:xfrm>
              <a:off x="5100674" y="3614566"/>
              <a:ext cx="6963453" cy="904345"/>
            </a:xfrm>
            <a:prstGeom prst="rect">
              <a:avLst/>
            </a:prstGeom>
          </p:spPr>
        </p:pic>
        <p:pic>
          <p:nvPicPr>
            <p:cNvPr id="21" name="Picture 20">
              <a:extLst>
                <a:ext uri="{FF2B5EF4-FFF2-40B4-BE49-F238E27FC236}">
                  <a16:creationId xmlns:a16="http://schemas.microsoft.com/office/drawing/2014/main" id="{110208E5-4125-5444-840E-599DD8C6CFB0}"/>
                </a:ext>
              </a:extLst>
            </p:cNvPr>
            <p:cNvPicPr>
              <a:picLocks noChangeAspect="1"/>
            </p:cNvPicPr>
            <p:nvPr/>
          </p:nvPicPr>
          <p:blipFill>
            <a:blip r:embed="rId4"/>
            <a:stretch>
              <a:fillRect/>
            </a:stretch>
          </p:blipFill>
          <p:spPr>
            <a:xfrm>
              <a:off x="4046002" y="4610587"/>
              <a:ext cx="8048671" cy="904345"/>
            </a:xfrm>
            <a:prstGeom prst="rect">
              <a:avLst/>
            </a:prstGeom>
          </p:spPr>
        </p:pic>
        <p:sp>
          <p:nvSpPr>
            <p:cNvPr id="23" name="Right Bracket 22">
              <a:extLst>
                <a:ext uri="{FF2B5EF4-FFF2-40B4-BE49-F238E27FC236}">
                  <a16:creationId xmlns:a16="http://schemas.microsoft.com/office/drawing/2014/main" id="{50BA6D81-5AD5-F240-97BF-1D02F57A71D4}"/>
                </a:ext>
              </a:extLst>
            </p:cNvPr>
            <p:cNvSpPr/>
            <p:nvPr/>
          </p:nvSpPr>
          <p:spPr>
            <a:xfrm rot="5400000">
              <a:off x="8053814" y="2305434"/>
              <a:ext cx="478989" cy="6358006"/>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06579961-A71D-B94A-9DD6-BB0494BDA5A0}"/>
                </a:ext>
              </a:extLst>
            </p:cNvPr>
            <p:cNvCxnSpPr>
              <a:cxnSpLocks/>
            </p:cNvCxnSpPr>
            <p:nvPr/>
          </p:nvCxnSpPr>
          <p:spPr>
            <a:xfrm>
              <a:off x="8467048" y="5723932"/>
              <a:ext cx="0" cy="51308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43362864-4B7D-CB44-B64F-03CD33A0B552}"/>
                </a:ext>
              </a:extLst>
            </p:cNvPr>
            <p:cNvSpPr/>
            <p:nvPr/>
          </p:nvSpPr>
          <p:spPr>
            <a:xfrm>
              <a:off x="4669277" y="6245965"/>
              <a:ext cx="745165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4 computational states from 2 qubit </a:t>
              </a:r>
              <a:r>
                <a:rPr lang="en-US" sz="2000" b="1" dirty="0">
                  <a:latin typeface="Times New Roman" panose="02020603050405020304" pitchFamily="18" charset="0"/>
                  <a:cs typeface="Times New Roman" panose="02020603050405020304" pitchFamily="18" charset="0"/>
                  <a:sym typeface="Wingdings" pitchFamily="2" charset="2"/>
                </a:rPr>
                <a:t></a:t>
              </a:r>
              <a:r>
                <a:rPr lang="en-US" sz="2000" b="1" dirty="0">
                  <a:latin typeface="Times New Roman" panose="02020603050405020304" pitchFamily="18" charset="0"/>
                  <a:cs typeface="Times New Roman" panose="02020603050405020304" pitchFamily="18" charset="0"/>
                </a:rPr>
                <a:t> 4 states for each qubit pair </a:t>
              </a:r>
              <a:endParaRPr lang="en-US" sz="2000" b="1" dirty="0"/>
            </a:p>
          </p:txBody>
        </p:sp>
      </p:grpSp>
      <p:sp>
        <p:nvSpPr>
          <p:cNvPr id="27" name="Slide Number Placeholder 26">
            <a:extLst>
              <a:ext uri="{FF2B5EF4-FFF2-40B4-BE49-F238E27FC236}">
                <a16:creationId xmlns:a16="http://schemas.microsoft.com/office/drawing/2014/main" id="{AFE8EBE2-926A-3646-BAC0-3017A6600BC2}"/>
              </a:ext>
            </a:extLst>
          </p:cNvPr>
          <p:cNvSpPr>
            <a:spLocks noGrp="1"/>
          </p:cNvSpPr>
          <p:nvPr>
            <p:ph type="sldNum" sz="quarter" idx="12"/>
          </p:nvPr>
        </p:nvSpPr>
        <p:spPr/>
        <p:txBody>
          <a:bodyPr/>
          <a:lstStyle/>
          <a:p>
            <a:fld id="{8C987810-C33F-0147-A82A-1F506A35EEBE}" type="slidenum">
              <a:rPr lang="en-US" smtClean="0"/>
              <a:t>4</a:t>
            </a:fld>
            <a:endParaRPr lang="en-US" dirty="0"/>
          </a:p>
        </p:txBody>
      </p:sp>
      <p:grpSp>
        <p:nvGrpSpPr>
          <p:cNvPr id="44" name="Group 43">
            <a:extLst>
              <a:ext uri="{FF2B5EF4-FFF2-40B4-BE49-F238E27FC236}">
                <a16:creationId xmlns:a16="http://schemas.microsoft.com/office/drawing/2014/main" id="{84F36C38-7302-364F-BF3A-FB3CFE5B61BC}"/>
              </a:ext>
            </a:extLst>
          </p:cNvPr>
          <p:cNvGrpSpPr/>
          <p:nvPr/>
        </p:nvGrpSpPr>
        <p:grpSpPr>
          <a:xfrm>
            <a:off x="72344" y="2601472"/>
            <a:ext cx="4419601" cy="4120003"/>
            <a:chOff x="72344" y="2601472"/>
            <a:chExt cx="4419601" cy="4120003"/>
          </a:xfrm>
        </p:grpSpPr>
        <p:pic>
          <p:nvPicPr>
            <p:cNvPr id="6" name="Picture 5">
              <a:extLst>
                <a:ext uri="{FF2B5EF4-FFF2-40B4-BE49-F238E27FC236}">
                  <a16:creationId xmlns:a16="http://schemas.microsoft.com/office/drawing/2014/main" id="{0A3BB635-16F4-AA44-8DB6-D18DD26044FB}"/>
                </a:ext>
              </a:extLst>
            </p:cNvPr>
            <p:cNvPicPr>
              <a:picLocks noChangeAspect="1"/>
            </p:cNvPicPr>
            <p:nvPr/>
          </p:nvPicPr>
          <p:blipFill>
            <a:blip r:embed="rId5"/>
            <a:stretch>
              <a:fillRect/>
            </a:stretch>
          </p:blipFill>
          <p:spPr>
            <a:xfrm>
              <a:off x="72344" y="3225633"/>
              <a:ext cx="1905436" cy="2250659"/>
            </a:xfrm>
            <a:prstGeom prst="rect">
              <a:avLst/>
            </a:prstGeom>
          </p:spPr>
        </p:pic>
        <p:pic>
          <p:nvPicPr>
            <p:cNvPr id="7" name="Picture 6">
              <a:extLst>
                <a:ext uri="{FF2B5EF4-FFF2-40B4-BE49-F238E27FC236}">
                  <a16:creationId xmlns:a16="http://schemas.microsoft.com/office/drawing/2014/main" id="{5CC978E7-CE36-AD49-8173-9D02D22F8416}"/>
                </a:ext>
              </a:extLst>
            </p:cNvPr>
            <p:cNvPicPr>
              <a:picLocks noChangeAspect="1"/>
            </p:cNvPicPr>
            <p:nvPr/>
          </p:nvPicPr>
          <p:blipFill>
            <a:blip r:embed="rId6"/>
            <a:stretch>
              <a:fillRect/>
            </a:stretch>
          </p:blipFill>
          <p:spPr>
            <a:xfrm>
              <a:off x="681074" y="3522668"/>
              <a:ext cx="2057871" cy="2250659"/>
            </a:xfrm>
            <a:prstGeom prst="rect">
              <a:avLst/>
            </a:prstGeom>
          </p:spPr>
        </p:pic>
        <p:pic>
          <p:nvPicPr>
            <p:cNvPr id="10" name="Picture 9">
              <a:extLst>
                <a:ext uri="{FF2B5EF4-FFF2-40B4-BE49-F238E27FC236}">
                  <a16:creationId xmlns:a16="http://schemas.microsoft.com/office/drawing/2014/main" id="{4B23AEC4-B301-614E-8645-85116942B1B8}"/>
                </a:ext>
              </a:extLst>
            </p:cNvPr>
            <p:cNvPicPr>
              <a:picLocks noChangeAspect="1"/>
            </p:cNvPicPr>
            <p:nvPr/>
          </p:nvPicPr>
          <p:blipFill>
            <a:blip r:embed="rId5"/>
            <a:stretch>
              <a:fillRect/>
            </a:stretch>
          </p:blipFill>
          <p:spPr>
            <a:xfrm>
              <a:off x="2586509" y="3225633"/>
              <a:ext cx="1905436" cy="2250659"/>
            </a:xfrm>
            <a:prstGeom prst="rect">
              <a:avLst/>
            </a:prstGeom>
          </p:spPr>
        </p:pic>
        <p:sp>
          <p:nvSpPr>
            <p:cNvPr id="14" name="Rectangle 13">
              <a:extLst>
                <a:ext uri="{FF2B5EF4-FFF2-40B4-BE49-F238E27FC236}">
                  <a16:creationId xmlns:a16="http://schemas.microsoft.com/office/drawing/2014/main" id="{8975FBB9-2CF7-CD40-915C-303E173C9981}"/>
                </a:ext>
              </a:extLst>
            </p:cNvPr>
            <p:cNvSpPr/>
            <p:nvPr/>
          </p:nvSpPr>
          <p:spPr>
            <a:xfrm>
              <a:off x="429382" y="5351285"/>
              <a:ext cx="960519"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Qubit 1</a:t>
              </a:r>
              <a:endParaRPr lang="en-US" sz="2000" dirty="0"/>
            </a:p>
          </p:txBody>
        </p:sp>
        <p:sp>
          <p:nvSpPr>
            <p:cNvPr id="16" name="Rectangle 15">
              <a:extLst>
                <a:ext uri="{FF2B5EF4-FFF2-40B4-BE49-F238E27FC236}">
                  <a16:creationId xmlns:a16="http://schemas.microsoft.com/office/drawing/2014/main" id="{85C4532A-B624-0247-BF08-7AAA3F95903F}"/>
                </a:ext>
              </a:extLst>
            </p:cNvPr>
            <p:cNvSpPr/>
            <p:nvPr/>
          </p:nvSpPr>
          <p:spPr>
            <a:xfrm>
              <a:off x="2912214" y="5351285"/>
              <a:ext cx="960519"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Qubit 2</a:t>
              </a:r>
              <a:endParaRPr lang="en-US" sz="2000" dirty="0"/>
            </a:p>
          </p:txBody>
        </p:sp>
        <p:pic>
          <p:nvPicPr>
            <p:cNvPr id="17" name="Picture 16">
              <a:extLst>
                <a:ext uri="{FF2B5EF4-FFF2-40B4-BE49-F238E27FC236}">
                  <a16:creationId xmlns:a16="http://schemas.microsoft.com/office/drawing/2014/main" id="{CACBECBD-7B67-7A4E-B8A3-5D5B6585D850}"/>
                </a:ext>
              </a:extLst>
            </p:cNvPr>
            <p:cNvPicPr>
              <a:picLocks noChangeAspect="1"/>
            </p:cNvPicPr>
            <p:nvPr/>
          </p:nvPicPr>
          <p:blipFill>
            <a:blip r:embed="rId7"/>
            <a:stretch>
              <a:fillRect/>
            </a:stretch>
          </p:blipFill>
          <p:spPr>
            <a:xfrm>
              <a:off x="228322" y="5623794"/>
              <a:ext cx="1362638" cy="1097681"/>
            </a:xfrm>
            <a:prstGeom prst="rect">
              <a:avLst/>
            </a:prstGeom>
          </p:spPr>
        </p:pic>
        <p:pic>
          <p:nvPicPr>
            <p:cNvPr id="19" name="Picture 18">
              <a:extLst>
                <a:ext uri="{FF2B5EF4-FFF2-40B4-BE49-F238E27FC236}">
                  <a16:creationId xmlns:a16="http://schemas.microsoft.com/office/drawing/2014/main" id="{397FD7AA-3574-F249-8C9F-E526A21D51F2}"/>
                </a:ext>
              </a:extLst>
            </p:cNvPr>
            <p:cNvPicPr>
              <a:picLocks noChangeAspect="1"/>
            </p:cNvPicPr>
            <p:nvPr/>
          </p:nvPicPr>
          <p:blipFill>
            <a:blip r:embed="rId8"/>
            <a:stretch>
              <a:fillRect/>
            </a:stretch>
          </p:blipFill>
          <p:spPr>
            <a:xfrm>
              <a:off x="2845016" y="5767714"/>
              <a:ext cx="1005318" cy="809839"/>
            </a:xfrm>
            <a:prstGeom prst="rect">
              <a:avLst/>
            </a:prstGeom>
          </p:spPr>
        </p:pic>
        <p:sp>
          <p:nvSpPr>
            <p:cNvPr id="31" name="Rectangle 30">
              <a:extLst>
                <a:ext uri="{FF2B5EF4-FFF2-40B4-BE49-F238E27FC236}">
                  <a16:creationId xmlns:a16="http://schemas.microsoft.com/office/drawing/2014/main" id="{5CDBC2EB-B1F7-634F-AD1D-3AEF9CE30847}"/>
                </a:ext>
              </a:extLst>
            </p:cNvPr>
            <p:cNvSpPr/>
            <p:nvPr/>
          </p:nvSpPr>
          <p:spPr>
            <a:xfrm>
              <a:off x="139922" y="2601472"/>
              <a:ext cx="1451038"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Quantum</a:t>
              </a:r>
              <a:endParaRPr lang="en-US" sz="2400" dirty="0"/>
            </a:p>
          </p:txBody>
        </p:sp>
      </p:grpSp>
      <p:grpSp>
        <p:nvGrpSpPr>
          <p:cNvPr id="48" name="Group 47">
            <a:extLst>
              <a:ext uri="{FF2B5EF4-FFF2-40B4-BE49-F238E27FC236}">
                <a16:creationId xmlns:a16="http://schemas.microsoft.com/office/drawing/2014/main" id="{7EFF5481-7E50-F44E-B054-21200395A38A}"/>
              </a:ext>
            </a:extLst>
          </p:cNvPr>
          <p:cNvGrpSpPr/>
          <p:nvPr/>
        </p:nvGrpSpPr>
        <p:grpSpPr>
          <a:xfrm>
            <a:off x="95291" y="554248"/>
            <a:ext cx="5564825" cy="2640192"/>
            <a:chOff x="158398" y="538304"/>
            <a:chExt cx="5564825" cy="2640192"/>
          </a:xfrm>
        </p:grpSpPr>
        <p:pic>
          <p:nvPicPr>
            <p:cNvPr id="32" name="Picture 2" descr="Quantum Bits Practice Problems Online | Brilliant">
              <a:extLst>
                <a:ext uri="{FF2B5EF4-FFF2-40B4-BE49-F238E27FC236}">
                  <a16:creationId xmlns:a16="http://schemas.microsoft.com/office/drawing/2014/main" id="{9BCCB924-A9F6-0B4C-92D4-0DF9C362A7E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42507" r="67382"/>
            <a:stretch/>
          </p:blipFill>
          <p:spPr bwMode="auto">
            <a:xfrm>
              <a:off x="1455532" y="706652"/>
              <a:ext cx="1591167" cy="1953904"/>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422E7952-8A46-914B-AF79-20D92AEA3485}"/>
                </a:ext>
              </a:extLst>
            </p:cNvPr>
            <p:cNvGrpSpPr/>
            <p:nvPr/>
          </p:nvGrpSpPr>
          <p:grpSpPr>
            <a:xfrm>
              <a:off x="158398" y="538304"/>
              <a:ext cx="5564825" cy="2640192"/>
              <a:chOff x="72344" y="475820"/>
              <a:chExt cx="5564825" cy="2640192"/>
            </a:xfrm>
          </p:grpSpPr>
          <p:grpSp>
            <p:nvGrpSpPr>
              <p:cNvPr id="46" name="Group 45">
                <a:extLst>
                  <a:ext uri="{FF2B5EF4-FFF2-40B4-BE49-F238E27FC236}">
                    <a16:creationId xmlns:a16="http://schemas.microsoft.com/office/drawing/2014/main" id="{97E76FDE-CA69-D946-8916-70BDE1DF1F73}"/>
                  </a:ext>
                </a:extLst>
              </p:cNvPr>
              <p:cNvGrpSpPr/>
              <p:nvPr/>
            </p:nvGrpSpPr>
            <p:grpSpPr>
              <a:xfrm>
                <a:off x="72344" y="475820"/>
                <a:ext cx="5564825" cy="2584846"/>
                <a:chOff x="72344" y="475820"/>
                <a:chExt cx="5564825" cy="2584846"/>
              </a:xfrm>
            </p:grpSpPr>
            <p:sp>
              <p:nvSpPr>
                <p:cNvPr id="33" name="Rectangle 32">
                  <a:extLst>
                    <a:ext uri="{FF2B5EF4-FFF2-40B4-BE49-F238E27FC236}">
                      <a16:creationId xmlns:a16="http://schemas.microsoft.com/office/drawing/2014/main" id="{39F8FD3F-4C4E-7543-A8B4-0213E279E132}"/>
                    </a:ext>
                  </a:extLst>
                </p:cNvPr>
                <p:cNvSpPr/>
                <p:nvPr/>
              </p:nvSpPr>
              <p:spPr>
                <a:xfrm>
                  <a:off x="2155404" y="2660556"/>
                  <a:ext cx="689612"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Bit 1</a:t>
                  </a:r>
                  <a:endParaRPr lang="en-US" sz="2000" dirty="0"/>
                </a:p>
              </p:txBody>
            </p:sp>
            <p:grpSp>
              <p:nvGrpSpPr>
                <p:cNvPr id="42" name="Group 41">
                  <a:extLst>
                    <a:ext uri="{FF2B5EF4-FFF2-40B4-BE49-F238E27FC236}">
                      <a16:creationId xmlns:a16="http://schemas.microsoft.com/office/drawing/2014/main" id="{F71ABB25-C901-3E4E-9140-B857C5D6BBD4}"/>
                    </a:ext>
                  </a:extLst>
                </p:cNvPr>
                <p:cNvGrpSpPr/>
                <p:nvPr/>
              </p:nvGrpSpPr>
              <p:grpSpPr>
                <a:xfrm>
                  <a:off x="72344" y="475820"/>
                  <a:ext cx="5564825" cy="2330447"/>
                  <a:chOff x="72344" y="475820"/>
                  <a:chExt cx="5564825" cy="2330447"/>
                </a:xfrm>
              </p:grpSpPr>
              <p:sp>
                <p:nvSpPr>
                  <p:cNvPr id="29" name="Rectangle 28">
                    <a:extLst>
                      <a:ext uri="{FF2B5EF4-FFF2-40B4-BE49-F238E27FC236}">
                        <a16:creationId xmlns:a16="http://schemas.microsoft.com/office/drawing/2014/main" id="{2590AA73-0C27-8E49-B1FE-388BF49B133D}"/>
                      </a:ext>
                    </a:extLst>
                  </p:cNvPr>
                  <p:cNvSpPr/>
                  <p:nvPr/>
                </p:nvSpPr>
                <p:spPr>
                  <a:xfrm>
                    <a:off x="72344" y="475820"/>
                    <a:ext cx="1346844"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Classical</a:t>
                    </a:r>
                    <a:endParaRPr lang="en-US" sz="2400" dirty="0"/>
                  </a:p>
                </p:txBody>
              </p:sp>
              <p:pic>
                <p:nvPicPr>
                  <p:cNvPr id="30" name="Picture 29">
                    <a:extLst>
                      <a:ext uri="{FF2B5EF4-FFF2-40B4-BE49-F238E27FC236}">
                        <a16:creationId xmlns:a16="http://schemas.microsoft.com/office/drawing/2014/main" id="{F1EF2F8E-069A-6D4F-B1D1-15435BFF3F9C}"/>
                      </a:ext>
                    </a:extLst>
                  </p:cNvPr>
                  <p:cNvPicPr>
                    <a:picLocks noChangeAspect="1"/>
                  </p:cNvPicPr>
                  <p:nvPr/>
                </p:nvPicPr>
                <p:blipFill>
                  <a:blip r:embed="rId10"/>
                  <a:stretch>
                    <a:fillRect/>
                  </a:stretch>
                </p:blipFill>
                <p:spPr>
                  <a:xfrm>
                    <a:off x="2391536" y="1037110"/>
                    <a:ext cx="1769157" cy="1769157"/>
                  </a:xfrm>
                  <a:prstGeom prst="rect">
                    <a:avLst/>
                  </a:prstGeom>
                </p:spPr>
              </p:pic>
              <p:pic>
                <p:nvPicPr>
                  <p:cNvPr id="35" name="Picture 2" descr="Quantum Bits Practice Problems Online | Brilliant">
                    <a:extLst>
                      <a:ext uri="{FF2B5EF4-FFF2-40B4-BE49-F238E27FC236}">
                        <a16:creationId xmlns:a16="http://schemas.microsoft.com/office/drawing/2014/main" id="{AE34943E-16F4-2645-AA8F-76F674458CF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42507" r="67382"/>
                  <a:stretch/>
                </p:blipFill>
                <p:spPr bwMode="auto">
                  <a:xfrm>
                    <a:off x="4046002" y="722803"/>
                    <a:ext cx="1591167" cy="195390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6" name="Rectangle 35">
                <a:extLst>
                  <a:ext uri="{FF2B5EF4-FFF2-40B4-BE49-F238E27FC236}">
                    <a16:creationId xmlns:a16="http://schemas.microsoft.com/office/drawing/2014/main" id="{8AA41C96-D411-864C-8DFF-E6779AFD5004}"/>
                  </a:ext>
                </a:extLst>
              </p:cNvPr>
              <p:cNvSpPr/>
              <p:nvPr/>
            </p:nvSpPr>
            <p:spPr>
              <a:xfrm>
                <a:off x="4669277" y="2715902"/>
                <a:ext cx="689612"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Bit 2</a:t>
                </a:r>
                <a:endParaRPr lang="en-US" sz="2000" dirty="0"/>
              </a:p>
            </p:txBody>
          </p:sp>
        </p:grpSp>
      </p:grpSp>
      <p:grpSp>
        <p:nvGrpSpPr>
          <p:cNvPr id="43" name="Group 42">
            <a:extLst>
              <a:ext uri="{FF2B5EF4-FFF2-40B4-BE49-F238E27FC236}">
                <a16:creationId xmlns:a16="http://schemas.microsoft.com/office/drawing/2014/main" id="{94187DAD-A38A-D142-824A-280B81B91669}"/>
              </a:ext>
            </a:extLst>
          </p:cNvPr>
          <p:cNvGrpSpPr/>
          <p:nvPr/>
        </p:nvGrpSpPr>
        <p:grpSpPr>
          <a:xfrm>
            <a:off x="6096000" y="891031"/>
            <a:ext cx="4666015" cy="2518266"/>
            <a:chOff x="6096000" y="891031"/>
            <a:chExt cx="4666015" cy="2518266"/>
          </a:xfrm>
        </p:grpSpPr>
        <p:sp>
          <p:nvSpPr>
            <p:cNvPr id="37" name="Right Arrow 36">
              <a:extLst>
                <a:ext uri="{FF2B5EF4-FFF2-40B4-BE49-F238E27FC236}">
                  <a16:creationId xmlns:a16="http://schemas.microsoft.com/office/drawing/2014/main" id="{7A3A9C71-3A12-3542-B7D1-4187448180BE}"/>
                </a:ext>
              </a:extLst>
            </p:cNvPr>
            <p:cNvSpPr/>
            <p:nvPr/>
          </p:nvSpPr>
          <p:spPr>
            <a:xfrm>
              <a:off x="6096000" y="1469440"/>
              <a:ext cx="709448" cy="42832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AE602E3-5CED-9747-AEB0-E4CA9FD9E7BC}"/>
                </a:ext>
              </a:extLst>
            </p:cNvPr>
            <p:cNvSpPr txBox="1"/>
            <p:nvPr/>
          </p:nvSpPr>
          <p:spPr>
            <a:xfrm>
              <a:off x="7587916" y="937485"/>
              <a:ext cx="879132"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'1’</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‘0’ </a:t>
              </a:r>
            </a:p>
          </p:txBody>
        </p:sp>
        <p:sp>
          <p:nvSpPr>
            <p:cNvPr id="39" name="TextBox 38">
              <a:extLst>
                <a:ext uri="{FF2B5EF4-FFF2-40B4-BE49-F238E27FC236}">
                  <a16:creationId xmlns:a16="http://schemas.microsoft.com/office/drawing/2014/main" id="{5A1FAAFD-8DE9-5A47-B2B3-A88CE617DC3A}"/>
                </a:ext>
              </a:extLst>
            </p:cNvPr>
            <p:cNvSpPr txBox="1"/>
            <p:nvPr/>
          </p:nvSpPr>
          <p:spPr>
            <a:xfrm>
              <a:off x="9163352" y="891031"/>
              <a:ext cx="879132" cy="1384995"/>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'1’</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‘0’ </a:t>
              </a:r>
            </a:p>
          </p:txBody>
        </p:sp>
        <p:sp>
          <p:nvSpPr>
            <p:cNvPr id="40" name="Right Bracket 39">
              <a:extLst>
                <a:ext uri="{FF2B5EF4-FFF2-40B4-BE49-F238E27FC236}">
                  <a16:creationId xmlns:a16="http://schemas.microsoft.com/office/drawing/2014/main" id="{C26867CA-D126-8A48-92B4-8223C7FE376F}"/>
                </a:ext>
              </a:extLst>
            </p:cNvPr>
            <p:cNvSpPr/>
            <p:nvPr/>
          </p:nvSpPr>
          <p:spPr>
            <a:xfrm rot="5400000">
              <a:off x="8442546" y="1095511"/>
              <a:ext cx="478989" cy="2335074"/>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D99C534F-58B6-D04B-B4E1-CD280F262A1A}"/>
                </a:ext>
              </a:extLst>
            </p:cNvPr>
            <p:cNvCxnSpPr>
              <a:cxnSpLocks/>
            </p:cNvCxnSpPr>
            <p:nvPr/>
          </p:nvCxnSpPr>
          <p:spPr>
            <a:xfrm>
              <a:off x="8682040" y="2502543"/>
              <a:ext cx="0" cy="51308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4D670591-91E3-E54B-AAB0-0C3FC874DADE}"/>
                </a:ext>
              </a:extLst>
            </p:cNvPr>
            <p:cNvSpPr/>
            <p:nvPr/>
          </p:nvSpPr>
          <p:spPr>
            <a:xfrm>
              <a:off x="7183150" y="3039965"/>
              <a:ext cx="3578865"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2 computational states from 2 bits </a:t>
              </a:r>
              <a:endParaRPr lang="en-US" dirty="0"/>
            </a:p>
          </p:txBody>
        </p:sp>
      </p:grpSp>
    </p:spTree>
    <p:extLst>
      <p:ext uri="{BB962C8B-B14F-4D97-AF65-F5344CB8AC3E}">
        <p14:creationId xmlns:p14="http://schemas.microsoft.com/office/powerpoint/2010/main" val="199850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BA1DFA-C825-B745-AB42-62CA8F1735EA}"/>
              </a:ext>
            </a:extLst>
          </p:cNvPr>
          <p:cNvSpPr>
            <a:spLocks noGrp="1"/>
          </p:cNvSpPr>
          <p:nvPr>
            <p:ph type="sldNum" sz="quarter" idx="12"/>
          </p:nvPr>
        </p:nvSpPr>
        <p:spPr/>
        <p:txBody>
          <a:bodyPr/>
          <a:lstStyle/>
          <a:p>
            <a:fld id="{8C987810-C33F-0147-A82A-1F506A35EEBE}" type="slidenum">
              <a:rPr lang="en-US" smtClean="0"/>
              <a:t>5</a:t>
            </a:fld>
            <a:endParaRPr lang="en-US"/>
          </a:p>
        </p:txBody>
      </p:sp>
      <p:sp>
        <p:nvSpPr>
          <p:cNvPr id="4" name="Title 1">
            <a:extLst>
              <a:ext uri="{FF2B5EF4-FFF2-40B4-BE49-F238E27FC236}">
                <a16:creationId xmlns:a16="http://schemas.microsoft.com/office/drawing/2014/main" id="{B482A57A-B7A2-D94C-9C18-8A742C071533}"/>
              </a:ext>
            </a:extLst>
          </p:cNvPr>
          <p:cNvSpPr>
            <a:spLocks noGrp="1"/>
          </p:cNvSpPr>
          <p:nvPr>
            <p:ph type="title"/>
          </p:nvPr>
        </p:nvSpPr>
        <p:spPr>
          <a:xfrm>
            <a:off x="7306" y="-301181"/>
            <a:ext cx="14061989" cy="1325563"/>
          </a:xfrm>
        </p:spPr>
        <p:txBody>
          <a:bodyPr>
            <a:normAutofit/>
          </a:bodyPr>
          <a:lstStyle/>
          <a:p>
            <a:r>
              <a:rPr lang="en-US" sz="3200" dirty="0">
                <a:latin typeface="Times New Roman" panose="02020603050405020304" pitchFamily="18" charset="0"/>
                <a:cs typeface="Times New Roman" panose="02020603050405020304" pitchFamily="18" charset="0"/>
              </a:rPr>
              <a:t>Encoding information in correlations </a:t>
            </a:r>
          </a:p>
        </p:txBody>
      </p:sp>
      <p:grpSp>
        <p:nvGrpSpPr>
          <p:cNvPr id="6" name="Group 5">
            <a:extLst>
              <a:ext uri="{FF2B5EF4-FFF2-40B4-BE49-F238E27FC236}">
                <a16:creationId xmlns:a16="http://schemas.microsoft.com/office/drawing/2014/main" id="{D192AE09-A15F-1A4D-BEA8-7530A7C8766F}"/>
              </a:ext>
            </a:extLst>
          </p:cNvPr>
          <p:cNvGrpSpPr/>
          <p:nvPr/>
        </p:nvGrpSpPr>
        <p:grpSpPr>
          <a:xfrm>
            <a:off x="7306" y="683155"/>
            <a:ext cx="9826969" cy="1777735"/>
            <a:chOff x="7306" y="683155"/>
            <a:chExt cx="9826969" cy="1777735"/>
          </a:xfrm>
        </p:grpSpPr>
        <p:pic>
          <p:nvPicPr>
            <p:cNvPr id="3074" name="Picture 2" descr="Scientists make first &amp;#39;on demand&amp;#39; entanglement link">
              <a:extLst>
                <a:ext uri="{FF2B5EF4-FFF2-40B4-BE49-F238E27FC236}">
                  <a16:creationId xmlns:a16="http://schemas.microsoft.com/office/drawing/2014/main" id="{A53AA3E6-A8CF-444B-A48E-87B01BA3F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6" y="683155"/>
              <a:ext cx="3015916" cy="16964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0D4DBA5-3781-8845-B7CF-462F9AFC8AFC}"/>
                </a:ext>
              </a:extLst>
            </p:cNvPr>
            <p:cNvSpPr/>
            <p:nvPr/>
          </p:nvSpPr>
          <p:spPr>
            <a:xfrm>
              <a:off x="3023222" y="824327"/>
              <a:ext cx="6251648" cy="461665"/>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‘spooky action at a distance’ </a:t>
              </a:r>
              <a:r>
                <a:rPr lang="en-US" sz="2400" b="1" dirty="0">
                  <a:latin typeface="Times New Roman" panose="02020603050405020304" pitchFamily="18" charset="0"/>
                  <a:cs typeface="Times New Roman" panose="02020603050405020304" pitchFamily="18" charset="0"/>
                  <a:sym typeface="Wingdings" pitchFamily="2" charset="2"/>
                </a:rPr>
                <a:t> </a:t>
              </a:r>
              <a:r>
                <a:rPr lang="en-US" sz="2400" b="1" i="1" dirty="0">
                  <a:latin typeface="Times New Roman" panose="02020603050405020304" pitchFamily="18" charset="0"/>
                  <a:cs typeface="Times New Roman" panose="02020603050405020304" pitchFamily="18" charset="0"/>
                  <a:sym typeface="Wingdings" pitchFamily="2" charset="2"/>
                </a:rPr>
                <a:t>entanglement  </a:t>
              </a:r>
              <a:endParaRPr lang="en-US" sz="2400" i="1" dirty="0"/>
            </a:p>
          </p:txBody>
        </p:sp>
        <p:pic>
          <p:nvPicPr>
            <p:cNvPr id="8" name="Picture 7">
              <a:extLst>
                <a:ext uri="{FF2B5EF4-FFF2-40B4-BE49-F238E27FC236}">
                  <a16:creationId xmlns:a16="http://schemas.microsoft.com/office/drawing/2014/main" id="{46A4E896-B8BA-3F4A-A3C7-AB2880FFC161}"/>
                </a:ext>
              </a:extLst>
            </p:cNvPr>
            <p:cNvPicPr>
              <a:picLocks noChangeAspect="1"/>
            </p:cNvPicPr>
            <p:nvPr/>
          </p:nvPicPr>
          <p:blipFill>
            <a:blip r:embed="rId4"/>
            <a:stretch>
              <a:fillRect/>
            </a:stretch>
          </p:blipFill>
          <p:spPr>
            <a:xfrm>
              <a:off x="2870822" y="1556545"/>
              <a:ext cx="6963453" cy="904345"/>
            </a:xfrm>
            <a:prstGeom prst="rect">
              <a:avLst/>
            </a:prstGeom>
          </p:spPr>
        </p:pic>
      </p:grpSp>
      <p:sp>
        <p:nvSpPr>
          <p:cNvPr id="9" name="Rectangle 8">
            <a:extLst>
              <a:ext uri="{FF2B5EF4-FFF2-40B4-BE49-F238E27FC236}">
                <a16:creationId xmlns:a16="http://schemas.microsoft.com/office/drawing/2014/main" id="{48FC8F69-7D74-F545-BF6E-17A03C431D83}"/>
              </a:ext>
            </a:extLst>
          </p:cNvPr>
          <p:cNvSpPr/>
          <p:nvPr/>
        </p:nvSpPr>
        <p:spPr>
          <a:xfrm>
            <a:off x="344324" y="2511661"/>
            <a:ext cx="10742043"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sym typeface="Wingdings" pitchFamily="2" charset="2"/>
              </a:rPr>
              <a:t>Information is stored in the correlation between states  exponentially increased computational space</a:t>
            </a:r>
            <a:r>
              <a:rPr lang="en-US" b="1" i="1" dirty="0">
                <a:latin typeface="Times New Roman" panose="02020603050405020304" pitchFamily="18" charset="0"/>
                <a:cs typeface="Times New Roman" panose="02020603050405020304" pitchFamily="18" charset="0"/>
                <a:sym typeface="Wingdings" pitchFamily="2" charset="2"/>
              </a:rPr>
              <a:t> </a:t>
            </a:r>
            <a:endParaRPr lang="en-US" i="1" dirty="0"/>
          </a:p>
        </p:txBody>
      </p:sp>
      <p:pic>
        <p:nvPicPr>
          <p:cNvPr id="10" name="Picture 9">
            <a:extLst>
              <a:ext uri="{FF2B5EF4-FFF2-40B4-BE49-F238E27FC236}">
                <a16:creationId xmlns:a16="http://schemas.microsoft.com/office/drawing/2014/main" id="{2F1BC8B4-BA21-DC40-9F59-98D068A3F7CD}"/>
              </a:ext>
            </a:extLst>
          </p:cNvPr>
          <p:cNvPicPr>
            <a:picLocks noChangeAspect="1"/>
          </p:cNvPicPr>
          <p:nvPr/>
        </p:nvPicPr>
        <p:blipFill>
          <a:blip r:embed="rId5"/>
          <a:stretch>
            <a:fillRect/>
          </a:stretch>
        </p:blipFill>
        <p:spPr>
          <a:xfrm>
            <a:off x="-319907" y="4115082"/>
            <a:ext cx="3670341" cy="1186373"/>
          </a:xfrm>
          <a:prstGeom prst="rect">
            <a:avLst/>
          </a:prstGeom>
        </p:spPr>
      </p:pic>
      <p:grpSp>
        <p:nvGrpSpPr>
          <p:cNvPr id="13" name="Group 12">
            <a:extLst>
              <a:ext uri="{FF2B5EF4-FFF2-40B4-BE49-F238E27FC236}">
                <a16:creationId xmlns:a16="http://schemas.microsoft.com/office/drawing/2014/main" id="{4DEA381A-2C68-7840-BADC-C32707182DC6}"/>
              </a:ext>
            </a:extLst>
          </p:cNvPr>
          <p:cNvGrpSpPr/>
          <p:nvPr/>
        </p:nvGrpSpPr>
        <p:grpSpPr>
          <a:xfrm rot="5400000">
            <a:off x="2482767" y="4063310"/>
            <a:ext cx="3025249" cy="1289915"/>
            <a:chOff x="7073385" y="5278894"/>
            <a:chExt cx="942173" cy="990478"/>
          </a:xfrm>
        </p:grpSpPr>
        <p:cxnSp>
          <p:nvCxnSpPr>
            <p:cNvPr id="14" name="Straight Connector 13">
              <a:extLst>
                <a:ext uri="{FF2B5EF4-FFF2-40B4-BE49-F238E27FC236}">
                  <a16:creationId xmlns:a16="http://schemas.microsoft.com/office/drawing/2014/main" id="{D9F645FA-D606-0742-81BA-57A6853193AA}"/>
                </a:ext>
              </a:extLst>
            </p:cNvPr>
            <p:cNvCxnSpPr>
              <a:cxnSpLocks/>
            </p:cNvCxnSpPr>
            <p:nvPr/>
          </p:nvCxnSpPr>
          <p:spPr>
            <a:xfrm>
              <a:off x="7544472" y="5756284"/>
              <a:ext cx="0" cy="513088"/>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5" name="Right Bracket 14">
              <a:extLst>
                <a:ext uri="{FF2B5EF4-FFF2-40B4-BE49-F238E27FC236}">
                  <a16:creationId xmlns:a16="http://schemas.microsoft.com/office/drawing/2014/main" id="{209F64F0-0BB8-1A4E-BAFB-AB08FE668043}"/>
                </a:ext>
              </a:extLst>
            </p:cNvPr>
            <p:cNvSpPr/>
            <p:nvPr/>
          </p:nvSpPr>
          <p:spPr>
            <a:xfrm rot="5400000">
              <a:off x="7304977" y="5047302"/>
              <a:ext cx="478989" cy="942173"/>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8F0D2D3A-3B67-7948-9D9C-849B0B620DE0}"/>
              </a:ext>
            </a:extLst>
          </p:cNvPr>
          <p:cNvSpPr/>
          <p:nvPr/>
        </p:nvSpPr>
        <p:spPr>
          <a:xfrm>
            <a:off x="4294924" y="3282594"/>
            <a:ext cx="7976094" cy="3046988"/>
          </a:xfrm>
          <a:prstGeom prst="rect">
            <a:avLst/>
          </a:prstGeom>
        </p:spPr>
        <p:txBody>
          <a:bodyPr wrap="none">
            <a:spAutoFit/>
          </a:bodyPr>
          <a:lstStyle/>
          <a:p>
            <a:pPr marL="342900" indent="-342900">
              <a:buFontTx/>
              <a:buChar char="-"/>
            </a:pPr>
            <a:r>
              <a:rPr lang="en-US" sz="2400" i="1" dirty="0">
                <a:latin typeface="Times New Roman" panose="02020603050405020304" pitchFamily="18" charset="0"/>
                <a:cs typeface="Times New Roman" panose="02020603050405020304" pitchFamily="18" charset="0"/>
                <a:sym typeface="Wingdings" pitchFamily="2" charset="2"/>
              </a:rPr>
              <a:t>N </a:t>
            </a:r>
            <a:r>
              <a:rPr lang="en-US" sz="2400" dirty="0">
                <a:latin typeface="Times New Roman" panose="02020603050405020304" pitchFamily="18" charset="0"/>
                <a:cs typeface="Times New Roman" panose="02020603050405020304" pitchFamily="18" charset="0"/>
                <a:sym typeface="Wingdings" pitchFamily="2" charset="2"/>
              </a:rPr>
              <a:t>= 30 (</a:t>
            </a:r>
            <a:r>
              <a:rPr lang="en-US" sz="2400" dirty="0" err="1">
                <a:latin typeface="Times New Roman" panose="02020603050405020304" pitchFamily="18" charset="0"/>
                <a:cs typeface="Times New Roman" panose="02020603050405020304" pitchFamily="18" charset="0"/>
                <a:sym typeface="Wingdings" pitchFamily="2" charset="2"/>
              </a:rPr>
              <a:t>IonQ</a:t>
            </a:r>
            <a:r>
              <a:rPr lang="en-US" sz="2400" dirty="0">
                <a:latin typeface="Times New Roman" panose="02020603050405020304" pitchFamily="18" charset="0"/>
                <a:cs typeface="Times New Roman" panose="02020603050405020304" pitchFamily="18" charset="0"/>
                <a:sym typeface="Wingdings" pitchFamily="2" charset="2"/>
              </a:rPr>
              <a:t> machine)  ~ 1 GB classical transistors </a:t>
            </a:r>
          </a:p>
          <a:p>
            <a:pPr marL="342900" indent="-342900">
              <a:buFontTx/>
              <a:buChar char="-"/>
            </a:pPr>
            <a:endParaRPr lang="en-US" sz="2400" dirty="0">
              <a:latin typeface="Times New Roman" panose="02020603050405020304" pitchFamily="18" charset="0"/>
              <a:cs typeface="Times New Roman" panose="02020603050405020304" pitchFamily="18" charset="0"/>
              <a:sym typeface="Wingdings" pitchFamily="2" charset="2"/>
            </a:endParaRPr>
          </a:p>
          <a:p>
            <a:pPr marL="342900" indent="-342900">
              <a:buFontTx/>
              <a:buChar char="-"/>
            </a:pPr>
            <a:r>
              <a:rPr lang="en-US" sz="2400" i="1" dirty="0">
                <a:latin typeface="Times New Roman" panose="02020603050405020304" pitchFamily="18" charset="0"/>
                <a:cs typeface="Times New Roman" panose="02020603050405020304" pitchFamily="18" charset="0"/>
                <a:sym typeface="Wingdings" pitchFamily="2" charset="2"/>
              </a:rPr>
              <a:t>N =</a:t>
            </a:r>
            <a:r>
              <a:rPr lang="en-US" sz="2400" dirty="0">
                <a:latin typeface="Times New Roman" panose="02020603050405020304" pitchFamily="18" charset="0"/>
                <a:cs typeface="Times New Roman" panose="02020603050405020304" pitchFamily="18" charset="0"/>
                <a:sym typeface="Wingdings" pitchFamily="2" charset="2"/>
              </a:rPr>
              <a:t>50</a:t>
            </a:r>
            <a:r>
              <a:rPr lang="en-US" sz="2400" i="1" dirty="0">
                <a:latin typeface="Times New Roman" panose="02020603050405020304" pitchFamily="18" charset="0"/>
                <a:cs typeface="Times New Roman" panose="02020603050405020304" pitchFamily="18" charset="0"/>
                <a:sym typeface="Wingdings" pitchFamily="2" charset="2"/>
              </a:rPr>
              <a:t> </a:t>
            </a:r>
            <a:r>
              <a:rPr lang="en-US" sz="2400" dirty="0">
                <a:latin typeface="Times New Roman" panose="02020603050405020304" pitchFamily="18" charset="0"/>
                <a:cs typeface="Times New Roman" panose="02020603050405020304" pitchFamily="18" charset="0"/>
                <a:sym typeface="Wingdings" pitchFamily="2" charset="2"/>
              </a:rPr>
              <a:t>(Google machine)  ~ 8,000 TB classical transistors</a:t>
            </a:r>
          </a:p>
          <a:p>
            <a:endParaRPr lang="en-US" sz="2400" dirty="0">
              <a:latin typeface="Times New Roman" panose="02020603050405020304" pitchFamily="18" charset="0"/>
              <a:cs typeface="Times New Roman" panose="02020603050405020304" pitchFamily="18" charset="0"/>
              <a:sym typeface="Wingdings" pitchFamily="2" charset="2"/>
            </a:endParaRPr>
          </a:p>
          <a:p>
            <a:pPr marL="342900" indent="-342900">
              <a:buFontTx/>
              <a:buChar char="-"/>
            </a:pPr>
            <a:r>
              <a:rPr lang="en-US" sz="2400" i="1" dirty="0">
                <a:latin typeface="Times New Roman" panose="02020603050405020304" pitchFamily="18" charset="0"/>
                <a:cs typeface="Times New Roman" panose="02020603050405020304" pitchFamily="18" charset="0"/>
                <a:sym typeface="Wingdings" pitchFamily="2" charset="2"/>
              </a:rPr>
              <a:t>N</a:t>
            </a:r>
            <a:r>
              <a:rPr lang="en-US" sz="2400" dirty="0">
                <a:latin typeface="Times New Roman" panose="02020603050405020304" pitchFamily="18" charset="0"/>
                <a:cs typeface="Times New Roman" panose="02020603050405020304" pitchFamily="18" charset="0"/>
                <a:sym typeface="Wingdings" pitchFamily="2" charset="2"/>
              </a:rPr>
              <a:t> =800   &gt; number of atoms in</a:t>
            </a:r>
          </a:p>
          <a:p>
            <a:r>
              <a:rPr lang="en-US" sz="2400" dirty="0">
                <a:latin typeface="Times New Roman" panose="02020603050405020304" pitchFamily="18" charset="0"/>
                <a:cs typeface="Times New Roman" panose="02020603050405020304" pitchFamily="18" charset="0"/>
                <a:sym typeface="Wingdings" pitchFamily="2" charset="2"/>
              </a:rPr>
              <a:t> the universe to encode information !!</a:t>
            </a:r>
          </a:p>
          <a:p>
            <a:endParaRPr lang="en-US" sz="2400" i="1" dirty="0">
              <a:latin typeface="Times New Roman" panose="02020603050405020304" pitchFamily="18" charset="0"/>
              <a:cs typeface="Times New Roman" panose="02020603050405020304" pitchFamily="18" charset="0"/>
              <a:sym typeface="Wingdings" pitchFamily="2" charset="2"/>
            </a:endParaRPr>
          </a:p>
          <a:p>
            <a:endParaRPr lang="en-US" sz="2400" i="1" dirty="0"/>
          </a:p>
        </p:txBody>
      </p:sp>
      <p:sp>
        <p:nvSpPr>
          <p:cNvPr id="18" name="Rectangle 17">
            <a:extLst>
              <a:ext uri="{FF2B5EF4-FFF2-40B4-BE49-F238E27FC236}">
                <a16:creationId xmlns:a16="http://schemas.microsoft.com/office/drawing/2014/main" id="{52163690-59CD-D141-8D9F-DDD8344DB1A5}"/>
              </a:ext>
            </a:extLst>
          </p:cNvPr>
          <p:cNvSpPr/>
          <p:nvPr/>
        </p:nvSpPr>
        <p:spPr>
          <a:xfrm>
            <a:off x="344324" y="5054809"/>
            <a:ext cx="2145139" cy="830997"/>
          </a:xfrm>
          <a:prstGeom prst="rect">
            <a:avLst/>
          </a:prstGeom>
        </p:spPr>
        <p:txBody>
          <a:bodyPr wrap="none">
            <a:spAutoFit/>
          </a:bodyPr>
          <a:lstStyle/>
          <a:p>
            <a:r>
              <a:rPr lang="en-US" sz="2400" i="1" dirty="0">
                <a:latin typeface="Times New Roman" panose="02020603050405020304" pitchFamily="18" charset="0"/>
                <a:cs typeface="Times New Roman" panose="02020603050405020304" pitchFamily="18" charset="0"/>
              </a:rPr>
              <a:t>N </a:t>
            </a:r>
            <a:r>
              <a:rPr lang="en-US" sz="2400" i="1" dirty="0">
                <a:latin typeface="Times New Roman" panose="02020603050405020304" pitchFamily="18" charset="0"/>
                <a:cs typeface="Times New Roman" panose="02020603050405020304" pitchFamily="18" charset="0"/>
                <a:sym typeface="Wingdings" pitchFamily="2" charset="2"/>
              </a:rPr>
              <a:t> </a:t>
            </a:r>
            <a:r>
              <a:rPr lang="en-US" sz="2400" dirty="0">
                <a:latin typeface="Times New Roman" panose="02020603050405020304" pitchFamily="18" charset="0"/>
                <a:cs typeface="Times New Roman" panose="02020603050405020304" pitchFamily="18" charset="0"/>
                <a:sym typeface="Wingdings" pitchFamily="2" charset="2"/>
              </a:rPr>
              <a:t>number of</a:t>
            </a:r>
          </a:p>
          <a:p>
            <a:r>
              <a:rPr lang="en-US" sz="2400" dirty="0">
                <a:latin typeface="Times New Roman" panose="02020603050405020304" pitchFamily="18" charset="0"/>
                <a:cs typeface="Times New Roman" panose="02020603050405020304" pitchFamily="18" charset="0"/>
                <a:sym typeface="Wingdings" pitchFamily="2" charset="2"/>
              </a:rPr>
              <a:t> physical qubits</a:t>
            </a:r>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948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BA1DFA-C825-B745-AB42-62CA8F1735EA}"/>
              </a:ext>
            </a:extLst>
          </p:cNvPr>
          <p:cNvSpPr>
            <a:spLocks noGrp="1"/>
          </p:cNvSpPr>
          <p:nvPr>
            <p:ph type="sldNum" sz="quarter" idx="12"/>
          </p:nvPr>
        </p:nvSpPr>
        <p:spPr/>
        <p:txBody>
          <a:bodyPr/>
          <a:lstStyle/>
          <a:p>
            <a:fld id="{8C987810-C33F-0147-A82A-1F506A35EEBE}" type="slidenum">
              <a:rPr lang="en-US" smtClean="0"/>
              <a:t>6</a:t>
            </a:fld>
            <a:endParaRPr lang="en-US"/>
          </a:p>
        </p:txBody>
      </p:sp>
      <p:sp>
        <p:nvSpPr>
          <p:cNvPr id="4" name="Title 1">
            <a:extLst>
              <a:ext uri="{FF2B5EF4-FFF2-40B4-BE49-F238E27FC236}">
                <a16:creationId xmlns:a16="http://schemas.microsoft.com/office/drawing/2014/main" id="{B482A57A-B7A2-D94C-9C18-8A742C071533}"/>
              </a:ext>
            </a:extLst>
          </p:cNvPr>
          <p:cNvSpPr>
            <a:spLocks noGrp="1"/>
          </p:cNvSpPr>
          <p:nvPr>
            <p:ph type="title"/>
          </p:nvPr>
        </p:nvSpPr>
        <p:spPr>
          <a:xfrm>
            <a:off x="0" y="-394188"/>
            <a:ext cx="14061989" cy="1325563"/>
          </a:xfrm>
        </p:spPr>
        <p:txBody>
          <a:bodyPr>
            <a:normAutofit/>
          </a:bodyPr>
          <a:lstStyle/>
          <a:p>
            <a:r>
              <a:rPr lang="en-US" sz="3200" dirty="0">
                <a:latin typeface="Times New Roman" panose="02020603050405020304" pitchFamily="18" charset="0"/>
                <a:cs typeface="Times New Roman" panose="02020603050405020304" pitchFamily="18" charset="0"/>
              </a:rPr>
              <a:t>Entanglement encoding for drug design and other applications </a:t>
            </a:r>
          </a:p>
        </p:txBody>
      </p:sp>
      <p:grpSp>
        <p:nvGrpSpPr>
          <p:cNvPr id="8" name="Group 7">
            <a:extLst>
              <a:ext uri="{FF2B5EF4-FFF2-40B4-BE49-F238E27FC236}">
                <a16:creationId xmlns:a16="http://schemas.microsoft.com/office/drawing/2014/main" id="{FE59575B-03AA-6340-B3B3-223402B43038}"/>
              </a:ext>
            </a:extLst>
          </p:cNvPr>
          <p:cNvGrpSpPr/>
          <p:nvPr/>
        </p:nvGrpSpPr>
        <p:grpSpPr>
          <a:xfrm>
            <a:off x="0" y="552642"/>
            <a:ext cx="3924472" cy="6168833"/>
            <a:chOff x="0" y="552642"/>
            <a:chExt cx="3924472" cy="6168833"/>
          </a:xfrm>
        </p:grpSpPr>
        <p:pic>
          <p:nvPicPr>
            <p:cNvPr id="16" name="Picture 15">
              <a:extLst>
                <a:ext uri="{FF2B5EF4-FFF2-40B4-BE49-F238E27FC236}">
                  <a16:creationId xmlns:a16="http://schemas.microsoft.com/office/drawing/2014/main" id="{9AF68248-596D-1546-B39A-4AE9ACE27BFE}"/>
                </a:ext>
              </a:extLst>
            </p:cNvPr>
            <p:cNvPicPr>
              <a:picLocks noChangeAspect="1"/>
            </p:cNvPicPr>
            <p:nvPr/>
          </p:nvPicPr>
          <p:blipFill rotWithShape="1">
            <a:blip r:embed="rId3"/>
            <a:srcRect l="71475" t="30977" r="8627" b="34337"/>
            <a:stretch/>
          </p:blipFill>
          <p:spPr>
            <a:xfrm>
              <a:off x="512466" y="552642"/>
              <a:ext cx="1902472" cy="3270551"/>
            </a:xfrm>
            <a:prstGeom prst="rect">
              <a:avLst/>
            </a:prstGeom>
          </p:spPr>
        </p:pic>
        <p:sp>
          <p:nvSpPr>
            <p:cNvPr id="17" name="Rectangle 16">
              <a:extLst>
                <a:ext uri="{FF2B5EF4-FFF2-40B4-BE49-F238E27FC236}">
                  <a16:creationId xmlns:a16="http://schemas.microsoft.com/office/drawing/2014/main" id="{9D64AF43-3318-DB47-AF22-D25F15B98751}"/>
                </a:ext>
              </a:extLst>
            </p:cNvPr>
            <p:cNvSpPr/>
            <p:nvPr/>
          </p:nvSpPr>
          <p:spPr>
            <a:xfrm>
              <a:off x="0" y="6352143"/>
              <a:ext cx="3924472" cy="369332"/>
            </a:xfrm>
            <a:prstGeom prst="rect">
              <a:avLst/>
            </a:prstGeom>
          </p:spPr>
          <p:txBody>
            <a:bodyPr wrap="none">
              <a:spAutoFit/>
            </a:bodyPr>
            <a:lstStyle/>
            <a:p>
              <a:r>
                <a:rPr lang="en-US" i="1" dirty="0">
                  <a:effectLst/>
                  <a:latin typeface="Times New Roman" panose="02020603050405020304" pitchFamily="18" charset="0"/>
                  <a:cs typeface="Times New Roman" panose="02020603050405020304" pitchFamily="18" charset="0"/>
                </a:rPr>
                <a:t>J. Phys. Chem</a:t>
              </a:r>
              <a:r>
                <a:rPr lang="en-US" dirty="0">
                  <a:effectLst/>
                  <a:latin typeface="Times New Roman" panose="02020603050405020304" pitchFamily="18" charset="0"/>
                  <a:cs typeface="Times New Roman" panose="02020603050405020304" pitchFamily="18" charset="0"/>
                </a:rPr>
                <a:t>. B 2020, 124, 8201−8208</a:t>
              </a:r>
            </a:p>
          </p:txBody>
        </p:sp>
        <p:sp>
          <p:nvSpPr>
            <p:cNvPr id="18" name="Rectangle 17">
              <a:extLst>
                <a:ext uri="{FF2B5EF4-FFF2-40B4-BE49-F238E27FC236}">
                  <a16:creationId xmlns:a16="http://schemas.microsoft.com/office/drawing/2014/main" id="{DC3DEDF7-2CF0-174A-A7F8-934ED5FEEB7A}"/>
                </a:ext>
              </a:extLst>
            </p:cNvPr>
            <p:cNvSpPr/>
            <p:nvPr/>
          </p:nvSpPr>
          <p:spPr>
            <a:xfrm>
              <a:off x="358309" y="3838336"/>
              <a:ext cx="2706190" cy="1200329"/>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Protein folding</a:t>
              </a:r>
            </a:p>
            <a:p>
              <a:r>
                <a:rPr lang="en-US" sz="2400" i="1" dirty="0">
                  <a:latin typeface="Times New Roman" panose="02020603050405020304" pitchFamily="18" charset="0"/>
                  <a:cs typeface="Times New Roman" panose="02020603050405020304" pitchFamily="18" charset="0"/>
                </a:rPr>
                <a:t>Quantum simulation</a:t>
              </a:r>
            </a:p>
            <a:p>
              <a:r>
                <a:rPr lang="en-US" sz="2400" b="1" dirty="0"/>
                <a:t> </a:t>
              </a:r>
            </a:p>
          </p:txBody>
        </p:sp>
      </p:grpSp>
      <p:grpSp>
        <p:nvGrpSpPr>
          <p:cNvPr id="22" name="Group 21">
            <a:extLst>
              <a:ext uri="{FF2B5EF4-FFF2-40B4-BE49-F238E27FC236}">
                <a16:creationId xmlns:a16="http://schemas.microsoft.com/office/drawing/2014/main" id="{D318052E-C8A2-834F-8B7D-C5433AA82592}"/>
              </a:ext>
            </a:extLst>
          </p:cNvPr>
          <p:cNvGrpSpPr/>
          <p:nvPr/>
        </p:nvGrpSpPr>
        <p:grpSpPr>
          <a:xfrm>
            <a:off x="3582421" y="898547"/>
            <a:ext cx="3393104" cy="3340144"/>
            <a:chOff x="3582421" y="898547"/>
            <a:chExt cx="3393104" cy="3340144"/>
          </a:xfrm>
        </p:grpSpPr>
        <p:pic>
          <p:nvPicPr>
            <p:cNvPr id="4100" name="Picture 4" descr="Simple TSP example of five cities. | Download Scientific Diagram">
              <a:extLst>
                <a:ext uri="{FF2B5EF4-FFF2-40B4-BE49-F238E27FC236}">
                  <a16:creationId xmlns:a16="http://schemas.microsoft.com/office/drawing/2014/main" id="{1ECE659F-DB03-FB45-939E-771A409E74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2421" y="898547"/>
              <a:ext cx="3393104" cy="235781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BBBCA894-442F-6845-AAC7-7EB4FF820D87}"/>
                </a:ext>
              </a:extLst>
            </p:cNvPr>
            <p:cNvSpPr/>
            <p:nvPr/>
          </p:nvSpPr>
          <p:spPr>
            <a:xfrm>
              <a:off x="4237300" y="3407694"/>
              <a:ext cx="2515240" cy="830997"/>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Optimization</a:t>
              </a:r>
            </a:p>
            <a:p>
              <a:r>
                <a:rPr lang="en-US" sz="2400" i="1" dirty="0">
                  <a:latin typeface="Times New Roman" panose="02020603050405020304" pitchFamily="18" charset="0"/>
                  <a:cs typeface="Times New Roman" panose="02020603050405020304" pitchFamily="18" charset="0"/>
                </a:rPr>
                <a:t>Search algorithms </a:t>
              </a:r>
            </a:p>
          </p:txBody>
        </p:sp>
      </p:grpSp>
      <p:grpSp>
        <p:nvGrpSpPr>
          <p:cNvPr id="9" name="Group 8">
            <a:extLst>
              <a:ext uri="{FF2B5EF4-FFF2-40B4-BE49-F238E27FC236}">
                <a16:creationId xmlns:a16="http://schemas.microsoft.com/office/drawing/2014/main" id="{A5951818-3719-9A48-907F-E680B03CC011}"/>
              </a:ext>
            </a:extLst>
          </p:cNvPr>
          <p:cNvGrpSpPr/>
          <p:nvPr/>
        </p:nvGrpSpPr>
        <p:grpSpPr>
          <a:xfrm>
            <a:off x="0" y="4786620"/>
            <a:ext cx="3704266" cy="833311"/>
            <a:chOff x="0" y="4786620"/>
            <a:chExt cx="3704266" cy="833311"/>
          </a:xfrm>
        </p:grpSpPr>
        <p:sp>
          <p:nvSpPr>
            <p:cNvPr id="5" name="TextBox 4">
              <a:extLst>
                <a:ext uri="{FF2B5EF4-FFF2-40B4-BE49-F238E27FC236}">
                  <a16:creationId xmlns:a16="http://schemas.microsoft.com/office/drawing/2014/main" id="{C034776F-A016-3D43-9453-016EFBC8567D}"/>
                </a:ext>
              </a:extLst>
            </p:cNvPr>
            <p:cNvSpPr txBox="1"/>
            <p:nvPr/>
          </p:nvSpPr>
          <p:spPr>
            <a:xfrm>
              <a:off x="0" y="4872958"/>
              <a:ext cx="2927404"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sym typeface="Wingdings" pitchFamily="2" charset="2"/>
                </a:rPr>
                <a:t>Classical algorithm (HF):  </a:t>
              </a:r>
              <a:endParaRPr lang="en-US" sz="2000" dirty="0"/>
            </a:p>
          </p:txBody>
        </p:sp>
        <p:pic>
          <p:nvPicPr>
            <p:cNvPr id="6" name="Picture 5">
              <a:extLst>
                <a:ext uri="{FF2B5EF4-FFF2-40B4-BE49-F238E27FC236}">
                  <a16:creationId xmlns:a16="http://schemas.microsoft.com/office/drawing/2014/main" id="{E8086971-0325-0C42-B36A-3DCAE70523B1}"/>
                </a:ext>
              </a:extLst>
            </p:cNvPr>
            <p:cNvPicPr>
              <a:picLocks noChangeAspect="1"/>
            </p:cNvPicPr>
            <p:nvPr/>
          </p:nvPicPr>
          <p:blipFill>
            <a:blip r:embed="rId5"/>
            <a:stretch>
              <a:fillRect/>
            </a:stretch>
          </p:blipFill>
          <p:spPr>
            <a:xfrm>
              <a:off x="2287637" y="4786620"/>
              <a:ext cx="1416629" cy="833311"/>
            </a:xfrm>
            <a:prstGeom prst="rect">
              <a:avLst/>
            </a:prstGeom>
          </p:spPr>
        </p:pic>
      </p:grpSp>
      <p:grpSp>
        <p:nvGrpSpPr>
          <p:cNvPr id="33" name="Group 32">
            <a:extLst>
              <a:ext uri="{FF2B5EF4-FFF2-40B4-BE49-F238E27FC236}">
                <a16:creationId xmlns:a16="http://schemas.microsoft.com/office/drawing/2014/main" id="{62B610C1-1135-9F4D-B88F-20229A597AF7}"/>
              </a:ext>
            </a:extLst>
          </p:cNvPr>
          <p:cNvGrpSpPr/>
          <p:nvPr/>
        </p:nvGrpSpPr>
        <p:grpSpPr>
          <a:xfrm>
            <a:off x="5047488" y="1170154"/>
            <a:ext cx="7512397" cy="5661403"/>
            <a:chOff x="5047488" y="1170154"/>
            <a:chExt cx="7512397" cy="5661403"/>
          </a:xfrm>
        </p:grpSpPr>
        <p:pic>
          <p:nvPicPr>
            <p:cNvPr id="4098" name="Picture 2" descr="Shor&amp;#39;s algorithm - IBM Quantum">
              <a:extLst>
                <a:ext uri="{FF2B5EF4-FFF2-40B4-BE49-F238E27FC236}">
                  <a16:creationId xmlns:a16="http://schemas.microsoft.com/office/drawing/2014/main" id="{730A9861-8E02-5043-9A7B-A16E49710D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5780" y="1170154"/>
              <a:ext cx="4873741" cy="23578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F0062A8-93C0-C447-BD0A-6B4B1A65A0D3}"/>
                </a:ext>
              </a:extLst>
            </p:cNvPr>
            <p:cNvSpPr/>
            <p:nvPr/>
          </p:nvSpPr>
          <p:spPr>
            <a:xfrm>
              <a:off x="5047488" y="6185226"/>
              <a:ext cx="7512397" cy="646331"/>
            </a:xfrm>
            <a:prstGeom prst="rect">
              <a:avLst/>
            </a:prstGeom>
          </p:spPr>
          <p:txBody>
            <a:bodyPr wrap="square">
              <a:spAutoFit/>
            </a:bodyPr>
            <a:lstStyle/>
            <a:p>
              <a:r>
                <a:rPr lang="en-US" dirty="0"/>
                <a:t>https://quantum-</a:t>
              </a:r>
              <a:r>
                <a:rPr lang="en-US" dirty="0" err="1"/>
                <a:t>computing.ibm.com</a:t>
              </a:r>
              <a:r>
                <a:rPr lang="en-US" dirty="0"/>
                <a:t>/composer/docs/</a:t>
              </a:r>
              <a:r>
                <a:rPr lang="en-US" dirty="0" err="1"/>
                <a:t>iqx</a:t>
              </a:r>
              <a:r>
                <a:rPr lang="en-US" dirty="0"/>
                <a:t>/guide/</a:t>
              </a:r>
              <a:r>
                <a:rPr lang="en-US" dirty="0" err="1"/>
                <a:t>shors</a:t>
              </a:r>
              <a:r>
                <a:rPr lang="en-US" dirty="0"/>
                <a:t>-algorithm</a:t>
              </a:r>
            </a:p>
          </p:txBody>
        </p:sp>
        <p:sp>
          <p:nvSpPr>
            <p:cNvPr id="15" name="Rectangle 14">
              <a:extLst>
                <a:ext uri="{FF2B5EF4-FFF2-40B4-BE49-F238E27FC236}">
                  <a16:creationId xmlns:a16="http://schemas.microsoft.com/office/drawing/2014/main" id="{AAB7949B-D756-974B-923C-31CD610443ED}"/>
                </a:ext>
              </a:extLst>
            </p:cNvPr>
            <p:cNvSpPr/>
            <p:nvPr/>
          </p:nvSpPr>
          <p:spPr>
            <a:xfrm>
              <a:off x="8084975" y="3527972"/>
              <a:ext cx="3656770" cy="830997"/>
            </a:xfrm>
            <a:prstGeom prst="rect">
              <a:avLst/>
            </a:prstGeom>
          </p:spPr>
          <p:txBody>
            <a:bodyPr wrap="none">
              <a:spAutoFit/>
            </a:bodyPr>
            <a:lstStyle/>
            <a:p>
              <a:r>
                <a:rPr lang="en-US" sz="2400" b="1" dirty="0">
                  <a:latin typeface="Times New Roman" panose="02020603050405020304" pitchFamily="18" charset="0"/>
                  <a:cs typeface="Times New Roman" panose="02020603050405020304" pitchFamily="18" charset="0"/>
                </a:rPr>
                <a:t>Factoring</a:t>
              </a:r>
            </a:p>
            <a:p>
              <a:r>
                <a:rPr lang="en-US" sz="2400" i="1" dirty="0">
                  <a:latin typeface="Times New Roman" panose="02020603050405020304" pitchFamily="18" charset="0"/>
                  <a:cs typeface="Times New Roman" panose="02020603050405020304" pitchFamily="18" charset="0"/>
                </a:rPr>
                <a:t>Quantum Fourier transform</a:t>
              </a:r>
            </a:p>
          </p:txBody>
        </p:sp>
      </p:grpSp>
      <p:grpSp>
        <p:nvGrpSpPr>
          <p:cNvPr id="12" name="Group 11">
            <a:extLst>
              <a:ext uri="{FF2B5EF4-FFF2-40B4-BE49-F238E27FC236}">
                <a16:creationId xmlns:a16="http://schemas.microsoft.com/office/drawing/2014/main" id="{46E71D58-C930-5D4F-A15F-A390C3CDDCE0}"/>
              </a:ext>
            </a:extLst>
          </p:cNvPr>
          <p:cNvGrpSpPr/>
          <p:nvPr/>
        </p:nvGrpSpPr>
        <p:grpSpPr>
          <a:xfrm>
            <a:off x="0" y="5384625"/>
            <a:ext cx="3897986" cy="833312"/>
            <a:chOff x="0" y="5384625"/>
            <a:chExt cx="3897986" cy="833312"/>
          </a:xfrm>
        </p:grpSpPr>
        <p:sp>
          <p:nvSpPr>
            <p:cNvPr id="14" name="TextBox 13">
              <a:extLst>
                <a:ext uri="{FF2B5EF4-FFF2-40B4-BE49-F238E27FC236}">
                  <a16:creationId xmlns:a16="http://schemas.microsoft.com/office/drawing/2014/main" id="{3EDD21B8-A2A4-3343-8DEA-37A85B53C783}"/>
                </a:ext>
              </a:extLst>
            </p:cNvPr>
            <p:cNvSpPr txBox="1"/>
            <p:nvPr/>
          </p:nvSpPr>
          <p:spPr>
            <a:xfrm>
              <a:off x="0" y="5460096"/>
              <a:ext cx="315823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sym typeface="Wingdings" pitchFamily="2" charset="2"/>
                </a:rPr>
                <a:t>Quantum algorithm (VQE):  </a:t>
              </a:r>
              <a:endParaRPr lang="en-US" sz="2000" dirty="0"/>
            </a:p>
          </p:txBody>
        </p:sp>
        <p:pic>
          <p:nvPicPr>
            <p:cNvPr id="11" name="Picture 10">
              <a:extLst>
                <a:ext uri="{FF2B5EF4-FFF2-40B4-BE49-F238E27FC236}">
                  <a16:creationId xmlns:a16="http://schemas.microsoft.com/office/drawing/2014/main" id="{03E66D80-D462-584E-B5A3-A304A17384AF}"/>
                </a:ext>
              </a:extLst>
            </p:cNvPr>
            <p:cNvPicPr>
              <a:picLocks noChangeAspect="1"/>
            </p:cNvPicPr>
            <p:nvPr/>
          </p:nvPicPr>
          <p:blipFill>
            <a:blip r:embed="rId7"/>
            <a:stretch>
              <a:fillRect/>
            </a:stretch>
          </p:blipFill>
          <p:spPr>
            <a:xfrm>
              <a:off x="2481357" y="5384625"/>
              <a:ext cx="1416629" cy="833312"/>
            </a:xfrm>
            <a:prstGeom prst="rect">
              <a:avLst/>
            </a:prstGeom>
          </p:spPr>
        </p:pic>
      </p:grpSp>
      <p:grpSp>
        <p:nvGrpSpPr>
          <p:cNvPr id="31" name="Group 30">
            <a:extLst>
              <a:ext uri="{FF2B5EF4-FFF2-40B4-BE49-F238E27FC236}">
                <a16:creationId xmlns:a16="http://schemas.microsoft.com/office/drawing/2014/main" id="{CA7701A4-C731-4447-8022-53BD869D6F1D}"/>
              </a:ext>
            </a:extLst>
          </p:cNvPr>
          <p:cNvGrpSpPr/>
          <p:nvPr/>
        </p:nvGrpSpPr>
        <p:grpSpPr>
          <a:xfrm>
            <a:off x="3868640" y="4351372"/>
            <a:ext cx="3946748" cy="833311"/>
            <a:chOff x="3868640" y="4351372"/>
            <a:chExt cx="3946748" cy="833311"/>
          </a:xfrm>
        </p:grpSpPr>
        <p:sp>
          <p:nvSpPr>
            <p:cNvPr id="24" name="TextBox 23">
              <a:extLst>
                <a:ext uri="{FF2B5EF4-FFF2-40B4-BE49-F238E27FC236}">
                  <a16:creationId xmlns:a16="http://schemas.microsoft.com/office/drawing/2014/main" id="{7D598A09-718D-3440-81B0-4702649C5B84}"/>
                </a:ext>
              </a:extLst>
            </p:cNvPr>
            <p:cNvSpPr txBox="1"/>
            <p:nvPr/>
          </p:nvSpPr>
          <p:spPr>
            <a:xfrm>
              <a:off x="3868640" y="4485669"/>
              <a:ext cx="3140603"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sym typeface="Wingdings" pitchFamily="2" charset="2"/>
                </a:rPr>
                <a:t>Classical algorithm (MTZ):  </a:t>
              </a:r>
              <a:endParaRPr lang="en-US" sz="2000" dirty="0"/>
            </a:p>
          </p:txBody>
        </p:sp>
        <p:pic>
          <p:nvPicPr>
            <p:cNvPr id="25" name="Picture 24">
              <a:extLst>
                <a:ext uri="{FF2B5EF4-FFF2-40B4-BE49-F238E27FC236}">
                  <a16:creationId xmlns:a16="http://schemas.microsoft.com/office/drawing/2014/main" id="{5741DCB2-E8DC-7648-88EF-6025684DA8BC}"/>
                </a:ext>
              </a:extLst>
            </p:cNvPr>
            <p:cNvPicPr>
              <a:picLocks noChangeAspect="1"/>
            </p:cNvPicPr>
            <p:nvPr/>
          </p:nvPicPr>
          <p:blipFill>
            <a:blip r:embed="rId5"/>
            <a:stretch>
              <a:fillRect/>
            </a:stretch>
          </p:blipFill>
          <p:spPr>
            <a:xfrm>
              <a:off x="6398759" y="4351372"/>
              <a:ext cx="1416629" cy="833311"/>
            </a:xfrm>
            <a:prstGeom prst="rect">
              <a:avLst/>
            </a:prstGeom>
          </p:spPr>
        </p:pic>
      </p:grpSp>
      <p:grpSp>
        <p:nvGrpSpPr>
          <p:cNvPr id="32" name="Group 31">
            <a:extLst>
              <a:ext uri="{FF2B5EF4-FFF2-40B4-BE49-F238E27FC236}">
                <a16:creationId xmlns:a16="http://schemas.microsoft.com/office/drawing/2014/main" id="{771A98F2-9A09-654F-A1C8-6AE07ED7DDDA}"/>
              </a:ext>
            </a:extLst>
          </p:cNvPr>
          <p:cNvGrpSpPr/>
          <p:nvPr/>
        </p:nvGrpSpPr>
        <p:grpSpPr>
          <a:xfrm>
            <a:off x="3924472" y="4743504"/>
            <a:ext cx="4220858" cy="1093538"/>
            <a:chOff x="3924472" y="4743504"/>
            <a:chExt cx="4220858" cy="1093538"/>
          </a:xfrm>
        </p:grpSpPr>
        <p:sp>
          <p:nvSpPr>
            <p:cNvPr id="29" name="TextBox 28">
              <a:extLst>
                <a:ext uri="{FF2B5EF4-FFF2-40B4-BE49-F238E27FC236}">
                  <a16:creationId xmlns:a16="http://schemas.microsoft.com/office/drawing/2014/main" id="{EE6FDD28-3B6F-D74E-8791-7632086CD2FC}"/>
                </a:ext>
              </a:extLst>
            </p:cNvPr>
            <p:cNvSpPr txBox="1"/>
            <p:nvPr/>
          </p:nvSpPr>
          <p:spPr>
            <a:xfrm>
              <a:off x="3924472" y="5132757"/>
              <a:ext cx="3355406"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sym typeface="Wingdings" pitchFamily="2" charset="2"/>
                </a:rPr>
                <a:t>Quantum algorithm (Grover):  </a:t>
              </a:r>
              <a:endParaRPr lang="en-US" sz="2000" dirty="0"/>
            </a:p>
          </p:txBody>
        </p:sp>
        <p:pic>
          <p:nvPicPr>
            <p:cNvPr id="26" name="Picture 25">
              <a:extLst>
                <a:ext uri="{FF2B5EF4-FFF2-40B4-BE49-F238E27FC236}">
                  <a16:creationId xmlns:a16="http://schemas.microsoft.com/office/drawing/2014/main" id="{6894443F-A78A-234E-9759-3FC96474C2B6}"/>
                </a:ext>
              </a:extLst>
            </p:cNvPr>
            <p:cNvPicPr>
              <a:picLocks noChangeAspect="1"/>
            </p:cNvPicPr>
            <p:nvPr/>
          </p:nvPicPr>
          <p:blipFill>
            <a:blip r:embed="rId8"/>
            <a:stretch>
              <a:fillRect/>
            </a:stretch>
          </p:blipFill>
          <p:spPr>
            <a:xfrm>
              <a:off x="6728701" y="4743504"/>
              <a:ext cx="1416629" cy="1093538"/>
            </a:xfrm>
            <a:prstGeom prst="rect">
              <a:avLst/>
            </a:prstGeom>
          </p:spPr>
        </p:pic>
      </p:grpSp>
      <p:grpSp>
        <p:nvGrpSpPr>
          <p:cNvPr id="42" name="Group 41">
            <a:extLst>
              <a:ext uri="{FF2B5EF4-FFF2-40B4-BE49-F238E27FC236}">
                <a16:creationId xmlns:a16="http://schemas.microsoft.com/office/drawing/2014/main" id="{DA47228B-581B-1F49-9897-E48AA2995A4B}"/>
              </a:ext>
            </a:extLst>
          </p:cNvPr>
          <p:cNvGrpSpPr/>
          <p:nvPr/>
        </p:nvGrpSpPr>
        <p:grpSpPr>
          <a:xfrm>
            <a:off x="8084975" y="4317198"/>
            <a:ext cx="3860658" cy="808698"/>
            <a:chOff x="8084975" y="4317198"/>
            <a:chExt cx="3860658" cy="808698"/>
          </a:xfrm>
        </p:grpSpPr>
        <p:sp>
          <p:nvSpPr>
            <p:cNvPr id="36" name="TextBox 35">
              <a:extLst>
                <a:ext uri="{FF2B5EF4-FFF2-40B4-BE49-F238E27FC236}">
                  <a16:creationId xmlns:a16="http://schemas.microsoft.com/office/drawing/2014/main" id="{5E46A969-B8C6-044B-91CD-896BC4B022F1}"/>
                </a:ext>
              </a:extLst>
            </p:cNvPr>
            <p:cNvSpPr txBox="1"/>
            <p:nvPr/>
          </p:nvSpPr>
          <p:spPr>
            <a:xfrm>
              <a:off x="8084975" y="4420233"/>
              <a:ext cx="3134191"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sym typeface="Wingdings" pitchFamily="2" charset="2"/>
                </a:rPr>
                <a:t>Classical algorithm (NFS):   </a:t>
              </a:r>
              <a:endParaRPr lang="en-US" sz="2000" dirty="0"/>
            </a:p>
          </p:txBody>
        </p:sp>
        <p:pic>
          <p:nvPicPr>
            <p:cNvPr id="34" name="Picture 33">
              <a:extLst>
                <a:ext uri="{FF2B5EF4-FFF2-40B4-BE49-F238E27FC236}">
                  <a16:creationId xmlns:a16="http://schemas.microsoft.com/office/drawing/2014/main" id="{6DE3AC43-7485-3C47-AB04-E1BC67AD597E}"/>
                </a:ext>
              </a:extLst>
            </p:cNvPr>
            <p:cNvPicPr>
              <a:picLocks noChangeAspect="1"/>
            </p:cNvPicPr>
            <p:nvPr/>
          </p:nvPicPr>
          <p:blipFill>
            <a:blip r:embed="rId5"/>
            <a:stretch>
              <a:fillRect/>
            </a:stretch>
          </p:blipFill>
          <p:spPr>
            <a:xfrm>
              <a:off x="10570846" y="4317198"/>
              <a:ext cx="1374787" cy="808698"/>
            </a:xfrm>
            <a:prstGeom prst="rect">
              <a:avLst/>
            </a:prstGeom>
          </p:spPr>
        </p:pic>
      </p:grpSp>
      <p:grpSp>
        <p:nvGrpSpPr>
          <p:cNvPr id="41" name="Group 40">
            <a:extLst>
              <a:ext uri="{FF2B5EF4-FFF2-40B4-BE49-F238E27FC236}">
                <a16:creationId xmlns:a16="http://schemas.microsoft.com/office/drawing/2014/main" id="{958A3BB6-87CA-054B-9CE8-D5AD36F15E4B}"/>
              </a:ext>
            </a:extLst>
          </p:cNvPr>
          <p:cNvGrpSpPr/>
          <p:nvPr/>
        </p:nvGrpSpPr>
        <p:grpSpPr>
          <a:xfrm>
            <a:off x="7988187" y="5073013"/>
            <a:ext cx="3611851" cy="1173255"/>
            <a:chOff x="7988187" y="5073013"/>
            <a:chExt cx="3611851" cy="1173255"/>
          </a:xfrm>
        </p:grpSpPr>
        <p:sp>
          <p:nvSpPr>
            <p:cNvPr id="38" name="TextBox 37">
              <a:extLst>
                <a:ext uri="{FF2B5EF4-FFF2-40B4-BE49-F238E27FC236}">
                  <a16:creationId xmlns:a16="http://schemas.microsoft.com/office/drawing/2014/main" id="{700A3C27-BBCE-0141-BFD3-28067487EE07}"/>
                </a:ext>
              </a:extLst>
            </p:cNvPr>
            <p:cNvSpPr txBox="1"/>
            <p:nvPr/>
          </p:nvSpPr>
          <p:spPr>
            <a:xfrm>
              <a:off x="8242901" y="5073013"/>
              <a:ext cx="3357137"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sym typeface="Wingdings" pitchFamily="2" charset="2"/>
                </a:rPr>
                <a:t>Quantum algorithm (Shor’s):   </a:t>
              </a:r>
              <a:endParaRPr lang="en-US" sz="2000" dirty="0"/>
            </a:p>
          </p:txBody>
        </p:sp>
        <p:pic>
          <p:nvPicPr>
            <p:cNvPr id="35" name="Picture 34">
              <a:extLst>
                <a:ext uri="{FF2B5EF4-FFF2-40B4-BE49-F238E27FC236}">
                  <a16:creationId xmlns:a16="http://schemas.microsoft.com/office/drawing/2014/main" id="{680C843B-055D-C04E-96E3-E418E789E18E}"/>
                </a:ext>
              </a:extLst>
            </p:cNvPr>
            <p:cNvPicPr>
              <a:picLocks noChangeAspect="1"/>
            </p:cNvPicPr>
            <p:nvPr/>
          </p:nvPicPr>
          <p:blipFill>
            <a:blip r:embed="rId9"/>
            <a:stretch>
              <a:fillRect/>
            </a:stretch>
          </p:blipFill>
          <p:spPr>
            <a:xfrm>
              <a:off x="7988187" y="5454054"/>
              <a:ext cx="1693697" cy="792214"/>
            </a:xfrm>
            <a:prstGeom prst="rect">
              <a:avLst/>
            </a:prstGeom>
          </p:spPr>
        </p:pic>
        <p:sp>
          <p:nvSpPr>
            <p:cNvPr id="37" name="Rectangle 36">
              <a:extLst>
                <a:ext uri="{FF2B5EF4-FFF2-40B4-BE49-F238E27FC236}">
                  <a16:creationId xmlns:a16="http://schemas.microsoft.com/office/drawing/2014/main" id="{A9AD7218-0374-7343-91D3-D9B458002BB3}"/>
                </a:ext>
              </a:extLst>
            </p:cNvPr>
            <p:cNvSpPr/>
            <p:nvPr/>
          </p:nvSpPr>
          <p:spPr>
            <a:xfrm>
              <a:off x="9593123" y="5510341"/>
              <a:ext cx="37702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sym typeface="Wingdings" pitchFamily="2" charset="2"/>
                </a:rPr>
                <a:t>or</a:t>
              </a:r>
              <a:endParaRPr lang="en-US" dirty="0"/>
            </a:p>
          </p:txBody>
        </p:sp>
        <p:pic>
          <p:nvPicPr>
            <p:cNvPr id="40" name="Picture 39">
              <a:extLst>
                <a:ext uri="{FF2B5EF4-FFF2-40B4-BE49-F238E27FC236}">
                  <a16:creationId xmlns:a16="http://schemas.microsoft.com/office/drawing/2014/main" id="{BA5B5089-3EEC-1349-9D83-973AC94EA5DE}"/>
                </a:ext>
              </a:extLst>
            </p:cNvPr>
            <p:cNvPicPr>
              <a:picLocks noChangeAspect="1"/>
            </p:cNvPicPr>
            <p:nvPr/>
          </p:nvPicPr>
          <p:blipFill>
            <a:blip r:embed="rId7"/>
            <a:stretch>
              <a:fillRect/>
            </a:stretch>
          </p:blipFill>
          <p:spPr>
            <a:xfrm>
              <a:off x="9982200" y="5449364"/>
              <a:ext cx="1306574" cy="768573"/>
            </a:xfrm>
            <a:prstGeom prst="rect">
              <a:avLst/>
            </a:prstGeom>
          </p:spPr>
        </p:pic>
      </p:grpSp>
    </p:spTree>
    <p:extLst>
      <p:ext uri="{BB962C8B-B14F-4D97-AF65-F5344CB8AC3E}">
        <p14:creationId xmlns:p14="http://schemas.microsoft.com/office/powerpoint/2010/main" val="265542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CBE8F94-3A03-4F40-A98D-AB6C43AFF6B1}"/>
              </a:ext>
            </a:extLst>
          </p:cNvPr>
          <p:cNvSpPr>
            <a:spLocks noGrp="1"/>
          </p:cNvSpPr>
          <p:nvPr>
            <p:ph type="sldNum" sz="quarter" idx="12"/>
          </p:nvPr>
        </p:nvSpPr>
        <p:spPr/>
        <p:txBody>
          <a:bodyPr/>
          <a:lstStyle/>
          <a:p>
            <a:fld id="{8C987810-C33F-0147-A82A-1F506A35EEBE}" type="slidenum">
              <a:rPr lang="en-US" smtClean="0"/>
              <a:t>7</a:t>
            </a:fld>
            <a:endParaRPr lang="en-US"/>
          </a:p>
        </p:txBody>
      </p:sp>
      <p:sp>
        <p:nvSpPr>
          <p:cNvPr id="4" name="Title 1">
            <a:extLst>
              <a:ext uri="{FF2B5EF4-FFF2-40B4-BE49-F238E27FC236}">
                <a16:creationId xmlns:a16="http://schemas.microsoft.com/office/drawing/2014/main" id="{4A5FFE5E-4203-5C4A-A450-2A59CA7F1764}"/>
              </a:ext>
            </a:extLst>
          </p:cNvPr>
          <p:cNvSpPr>
            <a:spLocks noGrp="1"/>
          </p:cNvSpPr>
          <p:nvPr>
            <p:ph type="title"/>
          </p:nvPr>
        </p:nvSpPr>
        <p:spPr>
          <a:xfrm>
            <a:off x="-1" y="-318266"/>
            <a:ext cx="14061989" cy="1325563"/>
          </a:xfrm>
        </p:spPr>
        <p:txBody>
          <a:bodyPr>
            <a:normAutofit/>
          </a:bodyPr>
          <a:lstStyle/>
          <a:p>
            <a:r>
              <a:rPr lang="en-US" sz="3200" dirty="0">
                <a:latin typeface="Times New Roman" panose="02020603050405020304" pitchFamily="18" charset="0"/>
                <a:cs typeface="Times New Roman" panose="02020603050405020304" pitchFamily="18" charset="0"/>
              </a:rPr>
              <a:t>Encoding quantum information in a physical system: small magnets </a:t>
            </a:r>
          </a:p>
        </p:txBody>
      </p:sp>
      <p:grpSp>
        <p:nvGrpSpPr>
          <p:cNvPr id="7" name="Group 6">
            <a:extLst>
              <a:ext uri="{FF2B5EF4-FFF2-40B4-BE49-F238E27FC236}">
                <a16:creationId xmlns:a16="http://schemas.microsoft.com/office/drawing/2014/main" id="{1770BCEC-B687-AB43-99CD-C084789E04B0}"/>
              </a:ext>
            </a:extLst>
          </p:cNvPr>
          <p:cNvGrpSpPr/>
          <p:nvPr/>
        </p:nvGrpSpPr>
        <p:grpSpPr>
          <a:xfrm>
            <a:off x="0" y="1443791"/>
            <a:ext cx="3208421" cy="3128210"/>
            <a:chOff x="-1" y="709871"/>
            <a:chExt cx="3158950" cy="3184306"/>
          </a:xfrm>
        </p:grpSpPr>
        <p:pic>
          <p:nvPicPr>
            <p:cNvPr id="5124" name="Picture 4" descr="OneClass: Go Figure 6.26 Electron spin. The electron behaves as if it were  spinning about an axis, th...">
              <a:extLst>
                <a:ext uri="{FF2B5EF4-FFF2-40B4-BE49-F238E27FC236}">
                  <a16:creationId xmlns:a16="http://schemas.microsoft.com/office/drawing/2014/main" id="{BC81EE18-E027-E845-97E3-52119FEF5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09871"/>
              <a:ext cx="3098537" cy="23501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44ACB0B-2404-0748-BDF6-11A1D95F40CD}"/>
                </a:ext>
              </a:extLst>
            </p:cNvPr>
            <p:cNvPicPr>
              <a:picLocks noChangeAspect="1"/>
            </p:cNvPicPr>
            <p:nvPr/>
          </p:nvPicPr>
          <p:blipFill>
            <a:blip r:embed="rId4"/>
            <a:stretch>
              <a:fillRect/>
            </a:stretch>
          </p:blipFill>
          <p:spPr>
            <a:xfrm>
              <a:off x="0" y="3060032"/>
              <a:ext cx="1725081" cy="794085"/>
            </a:xfrm>
            <a:prstGeom prst="rect">
              <a:avLst/>
            </a:prstGeom>
          </p:spPr>
        </p:pic>
        <p:pic>
          <p:nvPicPr>
            <p:cNvPr id="6" name="Picture 5">
              <a:extLst>
                <a:ext uri="{FF2B5EF4-FFF2-40B4-BE49-F238E27FC236}">
                  <a16:creationId xmlns:a16="http://schemas.microsoft.com/office/drawing/2014/main" id="{F0633D36-A7D5-0F43-92A4-87053EFAD434}"/>
                </a:ext>
              </a:extLst>
            </p:cNvPr>
            <p:cNvPicPr>
              <a:picLocks noChangeAspect="1"/>
            </p:cNvPicPr>
            <p:nvPr/>
          </p:nvPicPr>
          <p:blipFill>
            <a:blip r:embed="rId5"/>
            <a:stretch>
              <a:fillRect/>
            </a:stretch>
          </p:blipFill>
          <p:spPr>
            <a:xfrm>
              <a:off x="1259815" y="3019972"/>
              <a:ext cx="1899134" cy="874205"/>
            </a:xfrm>
            <a:prstGeom prst="rect">
              <a:avLst/>
            </a:prstGeom>
          </p:spPr>
        </p:pic>
      </p:grpSp>
      <p:grpSp>
        <p:nvGrpSpPr>
          <p:cNvPr id="28" name="Group 27">
            <a:extLst>
              <a:ext uri="{FF2B5EF4-FFF2-40B4-BE49-F238E27FC236}">
                <a16:creationId xmlns:a16="http://schemas.microsoft.com/office/drawing/2014/main" id="{9AE7700E-2148-9149-BCA4-93CC3D6447CF}"/>
              </a:ext>
            </a:extLst>
          </p:cNvPr>
          <p:cNvGrpSpPr/>
          <p:nvPr/>
        </p:nvGrpSpPr>
        <p:grpSpPr>
          <a:xfrm>
            <a:off x="3813243" y="1789659"/>
            <a:ext cx="3202952" cy="2308760"/>
            <a:chOff x="3140986" y="1497957"/>
            <a:chExt cx="2780617" cy="1869081"/>
          </a:xfrm>
        </p:grpSpPr>
        <p:sp>
          <p:nvSpPr>
            <p:cNvPr id="10" name="Right Arrow 9">
              <a:extLst>
                <a:ext uri="{FF2B5EF4-FFF2-40B4-BE49-F238E27FC236}">
                  <a16:creationId xmlns:a16="http://schemas.microsoft.com/office/drawing/2014/main" id="{F57C10FB-758A-ED40-B6F6-816A7F75D9D7}"/>
                </a:ext>
              </a:extLst>
            </p:cNvPr>
            <p:cNvSpPr/>
            <p:nvPr/>
          </p:nvSpPr>
          <p:spPr>
            <a:xfrm rot="21028764">
              <a:off x="3146845" y="2113084"/>
              <a:ext cx="1629099" cy="1330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E75CAEFE-AEDE-734C-9E7D-A360BF0B478F}"/>
                </a:ext>
              </a:extLst>
            </p:cNvPr>
            <p:cNvSpPr/>
            <p:nvPr/>
          </p:nvSpPr>
          <p:spPr>
            <a:xfrm>
              <a:off x="3201698" y="2559633"/>
              <a:ext cx="1629099" cy="1330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6A2919EF-F27A-CC4B-9ED4-A8D62D46266B}"/>
                </a:ext>
              </a:extLst>
            </p:cNvPr>
            <p:cNvSpPr/>
            <p:nvPr/>
          </p:nvSpPr>
          <p:spPr>
            <a:xfrm rot="1490980">
              <a:off x="3140986" y="3197386"/>
              <a:ext cx="1629099" cy="13302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7A6822F-E640-2247-8A73-DE8A79755816}"/>
                </a:ext>
              </a:extLst>
            </p:cNvPr>
            <p:cNvSpPr/>
            <p:nvPr/>
          </p:nvSpPr>
          <p:spPr>
            <a:xfrm>
              <a:off x="4326294" y="1497957"/>
              <a:ext cx="159530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sym typeface="Wingdings" pitchFamily="2" charset="2"/>
                </a:rPr>
                <a:t>Magnetic field </a:t>
              </a:r>
              <a:endParaRPr lang="en-US" dirty="0"/>
            </a:p>
          </p:txBody>
        </p:sp>
        <p:sp>
          <p:nvSpPr>
            <p:cNvPr id="17" name="Rectangle 16">
              <a:extLst>
                <a:ext uri="{FF2B5EF4-FFF2-40B4-BE49-F238E27FC236}">
                  <a16:creationId xmlns:a16="http://schemas.microsoft.com/office/drawing/2014/main" id="{4123C43D-B99A-3445-8D61-B4A2673A4417}"/>
                </a:ext>
              </a:extLst>
            </p:cNvPr>
            <p:cNvSpPr/>
            <p:nvPr/>
          </p:nvSpPr>
          <p:spPr>
            <a:xfrm>
              <a:off x="4326294" y="2212750"/>
              <a:ext cx="144142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sym typeface="Wingdings" pitchFamily="2" charset="2"/>
                </a:rPr>
                <a:t>Electric field </a:t>
              </a:r>
              <a:endParaRPr lang="en-US" dirty="0"/>
            </a:p>
          </p:txBody>
        </p:sp>
        <p:sp>
          <p:nvSpPr>
            <p:cNvPr id="18" name="Rectangle 17">
              <a:extLst>
                <a:ext uri="{FF2B5EF4-FFF2-40B4-BE49-F238E27FC236}">
                  <a16:creationId xmlns:a16="http://schemas.microsoft.com/office/drawing/2014/main" id="{564C3855-8F96-FC47-9449-9D2354BEFB7B}"/>
                </a:ext>
              </a:extLst>
            </p:cNvPr>
            <p:cNvSpPr/>
            <p:nvPr/>
          </p:nvSpPr>
          <p:spPr>
            <a:xfrm>
              <a:off x="4419683" y="2997706"/>
              <a:ext cx="986167"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sym typeface="Wingdings" pitchFamily="2" charset="2"/>
                </a:rPr>
                <a:t>Photons </a:t>
              </a:r>
              <a:endParaRPr lang="en-US" dirty="0"/>
            </a:p>
          </p:txBody>
        </p:sp>
      </p:grpSp>
      <p:grpSp>
        <p:nvGrpSpPr>
          <p:cNvPr id="29" name="Group 28">
            <a:extLst>
              <a:ext uri="{FF2B5EF4-FFF2-40B4-BE49-F238E27FC236}">
                <a16:creationId xmlns:a16="http://schemas.microsoft.com/office/drawing/2014/main" id="{221EDFB1-D009-1047-866D-07FF691CC61F}"/>
              </a:ext>
            </a:extLst>
          </p:cNvPr>
          <p:cNvGrpSpPr/>
          <p:nvPr/>
        </p:nvGrpSpPr>
        <p:grpSpPr>
          <a:xfrm>
            <a:off x="6855117" y="1432780"/>
            <a:ext cx="4978495" cy="3992439"/>
            <a:chOff x="5859803" y="1528535"/>
            <a:chExt cx="4978495" cy="3992439"/>
          </a:xfrm>
        </p:grpSpPr>
        <p:pic>
          <p:nvPicPr>
            <p:cNvPr id="11" name="Picture 4" descr="OneClass: Go Figure 6.26 Electron spin. The electron behaves as if it were  spinning about an axis, th...">
              <a:extLst>
                <a:ext uri="{FF2B5EF4-FFF2-40B4-BE49-F238E27FC236}">
                  <a16:creationId xmlns:a16="http://schemas.microsoft.com/office/drawing/2014/main" id="{9CCA4A99-4FE1-EC47-A677-CE437F15EB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866"/>
            <a:stretch/>
          </p:blipFill>
          <p:spPr bwMode="auto">
            <a:xfrm rot="1004003">
              <a:off x="5859803" y="1528535"/>
              <a:ext cx="1741975" cy="254908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OneClass: Go Figure 6.26 Electron spin. The electron behaves as if it were  spinning about an axis, th...">
              <a:extLst>
                <a:ext uri="{FF2B5EF4-FFF2-40B4-BE49-F238E27FC236}">
                  <a16:creationId xmlns:a16="http://schemas.microsoft.com/office/drawing/2014/main" id="{EE0A2965-C257-9441-BEE3-2817EBF912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301"/>
            <a:stretch/>
          </p:blipFill>
          <p:spPr bwMode="auto">
            <a:xfrm rot="20870889">
              <a:off x="9275159" y="1548392"/>
              <a:ext cx="1563139" cy="250937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urved Connector 21">
              <a:extLst>
                <a:ext uri="{FF2B5EF4-FFF2-40B4-BE49-F238E27FC236}">
                  <a16:creationId xmlns:a16="http://schemas.microsoft.com/office/drawing/2014/main" id="{0AAD2896-6922-C743-9FF3-ABA31BD5E75C}"/>
                </a:ext>
              </a:extLst>
            </p:cNvPr>
            <p:cNvCxnSpPr>
              <a:cxnSpLocks/>
            </p:cNvCxnSpPr>
            <p:nvPr/>
          </p:nvCxnSpPr>
          <p:spPr>
            <a:xfrm flipV="1">
              <a:off x="7615837" y="2286097"/>
              <a:ext cx="1651931" cy="1002774"/>
            </a:xfrm>
            <a:prstGeom prst="curvedConnector3">
              <a:avLst>
                <a:gd name="adj1" fmla="val 50000"/>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8C20B2DE-586C-134D-AC97-7A52439A2AC8}"/>
                </a:ext>
              </a:extLst>
            </p:cNvPr>
            <p:cNvPicPr>
              <a:picLocks noChangeAspect="1"/>
            </p:cNvPicPr>
            <p:nvPr/>
          </p:nvPicPr>
          <p:blipFill>
            <a:blip r:embed="rId6"/>
            <a:stretch>
              <a:fillRect/>
            </a:stretch>
          </p:blipFill>
          <p:spPr>
            <a:xfrm>
              <a:off x="6625704" y="4264284"/>
              <a:ext cx="2860053" cy="1256690"/>
            </a:xfrm>
            <a:prstGeom prst="rect">
              <a:avLst/>
            </a:prstGeom>
          </p:spPr>
        </p:pic>
      </p:grpSp>
    </p:spTree>
    <p:extLst>
      <p:ext uri="{BB962C8B-B14F-4D97-AF65-F5344CB8AC3E}">
        <p14:creationId xmlns:p14="http://schemas.microsoft.com/office/powerpoint/2010/main" val="308206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891399-FD27-234A-AF44-5046EB7CF756}"/>
              </a:ext>
            </a:extLst>
          </p:cNvPr>
          <p:cNvSpPr>
            <a:spLocks noGrp="1"/>
          </p:cNvSpPr>
          <p:nvPr>
            <p:ph type="sldNum" sz="quarter" idx="12"/>
          </p:nvPr>
        </p:nvSpPr>
        <p:spPr/>
        <p:txBody>
          <a:bodyPr/>
          <a:lstStyle/>
          <a:p>
            <a:fld id="{8C987810-C33F-0147-A82A-1F506A35EEBE}" type="slidenum">
              <a:rPr lang="en-US" smtClean="0"/>
              <a:t>8</a:t>
            </a:fld>
            <a:endParaRPr lang="en-US" dirty="0"/>
          </a:p>
        </p:txBody>
      </p:sp>
      <p:sp>
        <p:nvSpPr>
          <p:cNvPr id="3" name="Title 1">
            <a:extLst>
              <a:ext uri="{FF2B5EF4-FFF2-40B4-BE49-F238E27FC236}">
                <a16:creationId xmlns:a16="http://schemas.microsoft.com/office/drawing/2014/main" id="{2DD9AC66-6923-3A4D-9077-34819602F9BF}"/>
              </a:ext>
            </a:extLst>
          </p:cNvPr>
          <p:cNvSpPr txBox="1">
            <a:spLocks/>
          </p:cNvSpPr>
          <p:nvPr/>
        </p:nvSpPr>
        <p:spPr>
          <a:xfrm>
            <a:off x="144378"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Trapping single spins in semiconductors </a:t>
            </a:r>
          </a:p>
        </p:txBody>
      </p:sp>
      <p:sp>
        <p:nvSpPr>
          <p:cNvPr id="19" name="TextBox 18">
            <a:extLst>
              <a:ext uri="{FF2B5EF4-FFF2-40B4-BE49-F238E27FC236}">
                <a16:creationId xmlns:a16="http://schemas.microsoft.com/office/drawing/2014/main" id="{5BB2642F-8464-5B46-B233-7FFD80E6A4F6}"/>
              </a:ext>
            </a:extLst>
          </p:cNvPr>
          <p:cNvSpPr txBox="1"/>
          <p:nvPr/>
        </p:nvSpPr>
        <p:spPr>
          <a:xfrm>
            <a:off x="5307638" y="6337009"/>
            <a:ext cx="6884362" cy="369332"/>
          </a:xfrm>
          <a:prstGeom prst="rect">
            <a:avLst/>
          </a:prstGeom>
          <a:noFill/>
        </p:spPr>
        <p:txBody>
          <a:bodyPr wrap="square" rtlCol="0">
            <a:spAutoFit/>
          </a:bodyPr>
          <a:lstStyle/>
          <a:p>
            <a:r>
              <a:rPr lang="en-US" dirty="0"/>
              <a:t>Band diagram from: Friesen </a:t>
            </a:r>
            <a:r>
              <a:rPr lang="en-US" i="1" dirty="0"/>
              <a:t>et al</a:t>
            </a:r>
            <a:r>
              <a:rPr lang="en-US" dirty="0"/>
              <a:t>., PRB </a:t>
            </a:r>
            <a:r>
              <a:rPr lang="en-US" b="1" dirty="0"/>
              <a:t>75</a:t>
            </a:r>
            <a:r>
              <a:rPr lang="en-US" dirty="0"/>
              <a:t>, 115318 (2007)</a:t>
            </a:r>
          </a:p>
        </p:txBody>
      </p:sp>
      <p:grpSp>
        <p:nvGrpSpPr>
          <p:cNvPr id="36" name="Group 35">
            <a:extLst>
              <a:ext uri="{FF2B5EF4-FFF2-40B4-BE49-F238E27FC236}">
                <a16:creationId xmlns:a16="http://schemas.microsoft.com/office/drawing/2014/main" id="{9424F0F6-5B25-BB4C-A52E-3B0B1F50DE36}"/>
              </a:ext>
            </a:extLst>
          </p:cNvPr>
          <p:cNvGrpSpPr/>
          <p:nvPr/>
        </p:nvGrpSpPr>
        <p:grpSpPr>
          <a:xfrm>
            <a:off x="590513" y="1913386"/>
            <a:ext cx="5108158" cy="2985186"/>
            <a:chOff x="590513" y="1913386"/>
            <a:chExt cx="5108158" cy="2985186"/>
          </a:xfrm>
        </p:grpSpPr>
        <p:grpSp>
          <p:nvGrpSpPr>
            <p:cNvPr id="4" name="Group 3">
              <a:extLst>
                <a:ext uri="{FF2B5EF4-FFF2-40B4-BE49-F238E27FC236}">
                  <a16:creationId xmlns:a16="http://schemas.microsoft.com/office/drawing/2014/main" id="{3933B6F9-D777-8A44-BEC1-511B991992EC}"/>
                </a:ext>
              </a:extLst>
            </p:cNvPr>
            <p:cNvGrpSpPr/>
            <p:nvPr/>
          </p:nvGrpSpPr>
          <p:grpSpPr>
            <a:xfrm>
              <a:off x="590513" y="1913386"/>
              <a:ext cx="5108158" cy="2985186"/>
              <a:chOff x="3558988" y="2681717"/>
              <a:chExt cx="5752618" cy="3500012"/>
            </a:xfrm>
          </p:grpSpPr>
          <p:sp>
            <p:nvSpPr>
              <p:cNvPr id="5" name="Rectangle 4">
                <a:extLst>
                  <a:ext uri="{FF2B5EF4-FFF2-40B4-BE49-F238E27FC236}">
                    <a16:creationId xmlns:a16="http://schemas.microsoft.com/office/drawing/2014/main" id="{918B81B2-CD75-894C-AB64-EB9654F41A14}"/>
                  </a:ext>
                </a:extLst>
              </p:cNvPr>
              <p:cNvSpPr/>
              <p:nvPr/>
            </p:nvSpPr>
            <p:spPr>
              <a:xfrm>
                <a:off x="3558988" y="4346579"/>
                <a:ext cx="5752618" cy="91635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E8E2774-ACCB-034C-BC2C-220CBCA32B8F}"/>
                  </a:ext>
                </a:extLst>
              </p:cNvPr>
              <p:cNvSpPr/>
              <p:nvPr/>
            </p:nvSpPr>
            <p:spPr>
              <a:xfrm>
                <a:off x="3558988" y="4006060"/>
                <a:ext cx="5752618" cy="344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15173A-258D-A447-B7DF-1E6BE00B1C71}"/>
                  </a:ext>
                </a:extLst>
              </p:cNvPr>
              <p:cNvSpPr/>
              <p:nvPr/>
            </p:nvSpPr>
            <p:spPr>
              <a:xfrm>
                <a:off x="3558988" y="3084939"/>
                <a:ext cx="5752618" cy="91635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4B1D186-FF70-F94D-BFA6-E14F1B958C41}"/>
                  </a:ext>
                </a:extLst>
              </p:cNvPr>
              <p:cNvSpPr/>
              <p:nvPr/>
            </p:nvSpPr>
            <p:spPr>
              <a:xfrm>
                <a:off x="3558988" y="5265374"/>
                <a:ext cx="5752618" cy="916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FAD79C-A8F3-1C4A-8E40-C5B22916A126}"/>
                  </a:ext>
                </a:extLst>
              </p:cNvPr>
              <p:cNvSpPr/>
              <p:nvPr/>
            </p:nvSpPr>
            <p:spPr>
              <a:xfrm>
                <a:off x="3558988" y="2681717"/>
                <a:ext cx="5752618" cy="407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FB3AC6B-883A-5442-BD6F-E30FE21D6072}"/>
                  </a:ext>
                </a:extLst>
              </p:cNvPr>
              <p:cNvSpPr txBox="1"/>
              <p:nvPr/>
            </p:nvSpPr>
            <p:spPr>
              <a:xfrm>
                <a:off x="5322546" y="2696470"/>
                <a:ext cx="2585187" cy="369332"/>
              </a:xfrm>
              <a:prstGeom prst="rect">
                <a:avLst/>
              </a:prstGeom>
              <a:noFill/>
            </p:spPr>
            <p:txBody>
              <a:bodyPr wrap="square" rtlCol="0">
                <a:spAutoFit/>
              </a:bodyPr>
              <a:lstStyle/>
              <a:p>
                <a:pPr algn="ctr"/>
                <a:r>
                  <a:rPr lang="en-US" dirty="0"/>
                  <a:t>Silicon (2 nm)</a:t>
                </a:r>
              </a:p>
            </p:txBody>
          </p:sp>
          <p:sp>
            <p:nvSpPr>
              <p:cNvPr id="11" name="TextBox 10">
                <a:extLst>
                  <a:ext uri="{FF2B5EF4-FFF2-40B4-BE49-F238E27FC236}">
                    <a16:creationId xmlns:a16="http://schemas.microsoft.com/office/drawing/2014/main" id="{1D01D095-73E7-4949-A83A-F5EE1BEF6BDA}"/>
                  </a:ext>
                </a:extLst>
              </p:cNvPr>
              <p:cNvSpPr txBox="1"/>
              <p:nvPr/>
            </p:nvSpPr>
            <p:spPr>
              <a:xfrm>
                <a:off x="5023637" y="3375586"/>
                <a:ext cx="2823315" cy="369332"/>
              </a:xfrm>
              <a:prstGeom prst="rect">
                <a:avLst/>
              </a:prstGeom>
              <a:noFill/>
            </p:spPr>
            <p:txBody>
              <a:bodyPr wrap="square" rtlCol="0">
                <a:spAutoFit/>
              </a:bodyPr>
              <a:lstStyle/>
              <a:p>
                <a:pPr algn="ctr"/>
                <a:r>
                  <a:rPr lang="en-US" dirty="0"/>
                  <a:t>Si</a:t>
                </a:r>
                <a:r>
                  <a:rPr lang="en-US" baseline="-25000" dirty="0"/>
                  <a:t>0.7</a:t>
                </a:r>
                <a:r>
                  <a:rPr lang="en-US" dirty="0"/>
                  <a:t>Ge</a:t>
                </a:r>
                <a:r>
                  <a:rPr lang="en-US" baseline="-25000" dirty="0"/>
                  <a:t>0.3 </a:t>
                </a:r>
                <a:r>
                  <a:rPr lang="en-US" dirty="0"/>
                  <a:t>(50 nm)</a:t>
                </a:r>
                <a:endParaRPr lang="en-US" baseline="-25000" dirty="0"/>
              </a:p>
            </p:txBody>
          </p:sp>
          <p:sp>
            <p:nvSpPr>
              <p:cNvPr id="12" name="TextBox 11">
                <a:extLst>
                  <a:ext uri="{FF2B5EF4-FFF2-40B4-BE49-F238E27FC236}">
                    <a16:creationId xmlns:a16="http://schemas.microsoft.com/office/drawing/2014/main" id="{E3E424E2-F20B-0644-9546-568EA44394CE}"/>
                  </a:ext>
                </a:extLst>
              </p:cNvPr>
              <p:cNvSpPr txBox="1"/>
              <p:nvPr/>
            </p:nvSpPr>
            <p:spPr>
              <a:xfrm>
                <a:off x="5135181" y="4630808"/>
                <a:ext cx="2600230" cy="369332"/>
              </a:xfrm>
              <a:prstGeom prst="rect">
                <a:avLst/>
              </a:prstGeom>
              <a:noFill/>
            </p:spPr>
            <p:txBody>
              <a:bodyPr wrap="square" rtlCol="0">
                <a:spAutoFit/>
              </a:bodyPr>
              <a:lstStyle/>
              <a:p>
                <a:pPr algn="ctr"/>
                <a:r>
                  <a:rPr lang="en-US" dirty="0"/>
                  <a:t>Si</a:t>
                </a:r>
                <a:r>
                  <a:rPr lang="en-US" baseline="-25000" dirty="0"/>
                  <a:t>0.7</a:t>
                </a:r>
                <a:r>
                  <a:rPr lang="en-US" dirty="0"/>
                  <a:t>Ge</a:t>
                </a:r>
                <a:r>
                  <a:rPr lang="en-US" baseline="-25000" dirty="0"/>
                  <a:t>0.3</a:t>
                </a:r>
              </a:p>
            </p:txBody>
          </p:sp>
          <p:sp>
            <p:nvSpPr>
              <p:cNvPr id="13" name="TextBox 12">
                <a:extLst>
                  <a:ext uri="{FF2B5EF4-FFF2-40B4-BE49-F238E27FC236}">
                    <a16:creationId xmlns:a16="http://schemas.microsoft.com/office/drawing/2014/main" id="{20DADCA8-A8CF-0A46-ACB8-B703E71B6DC2}"/>
                  </a:ext>
                </a:extLst>
              </p:cNvPr>
              <p:cNvSpPr txBox="1"/>
              <p:nvPr/>
            </p:nvSpPr>
            <p:spPr>
              <a:xfrm>
                <a:off x="5135180" y="3981113"/>
                <a:ext cx="2600231" cy="369332"/>
              </a:xfrm>
              <a:prstGeom prst="rect">
                <a:avLst/>
              </a:prstGeom>
              <a:noFill/>
            </p:spPr>
            <p:txBody>
              <a:bodyPr wrap="square" rtlCol="0">
                <a:spAutoFit/>
              </a:bodyPr>
              <a:lstStyle/>
              <a:p>
                <a:pPr algn="ctr"/>
                <a:r>
                  <a:rPr lang="en-US" baseline="30000" dirty="0"/>
                  <a:t>28</a:t>
                </a:r>
                <a:r>
                  <a:rPr lang="en-US" dirty="0"/>
                  <a:t>Si (5 nm)</a:t>
                </a:r>
              </a:p>
            </p:txBody>
          </p:sp>
          <p:sp>
            <p:nvSpPr>
              <p:cNvPr id="14" name="TextBox 13">
                <a:extLst>
                  <a:ext uri="{FF2B5EF4-FFF2-40B4-BE49-F238E27FC236}">
                    <a16:creationId xmlns:a16="http://schemas.microsoft.com/office/drawing/2014/main" id="{C07E835A-8F13-BA42-B2BF-5ED4069DFEBD}"/>
                  </a:ext>
                </a:extLst>
              </p:cNvPr>
              <p:cNvSpPr txBox="1"/>
              <p:nvPr/>
            </p:nvSpPr>
            <p:spPr>
              <a:xfrm>
                <a:off x="5630857" y="5418787"/>
                <a:ext cx="1608881" cy="369332"/>
              </a:xfrm>
              <a:prstGeom prst="rect">
                <a:avLst/>
              </a:prstGeom>
              <a:noFill/>
            </p:spPr>
            <p:txBody>
              <a:bodyPr wrap="square" rtlCol="0">
                <a:spAutoFit/>
              </a:bodyPr>
              <a:lstStyle/>
              <a:p>
                <a:pPr algn="ctr"/>
                <a:r>
                  <a:rPr lang="en-US" dirty="0"/>
                  <a:t>Silicon</a:t>
                </a:r>
              </a:p>
            </p:txBody>
          </p:sp>
        </p:grpSp>
        <p:grpSp>
          <p:nvGrpSpPr>
            <p:cNvPr id="25" name="Group 24">
              <a:extLst>
                <a:ext uri="{FF2B5EF4-FFF2-40B4-BE49-F238E27FC236}">
                  <a16:creationId xmlns:a16="http://schemas.microsoft.com/office/drawing/2014/main" id="{8ED2EF56-9FCE-E946-9063-05FA857CB56B}"/>
                </a:ext>
              </a:extLst>
            </p:cNvPr>
            <p:cNvGrpSpPr/>
            <p:nvPr/>
          </p:nvGrpSpPr>
          <p:grpSpPr>
            <a:xfrm>
              <a:off x="3960454" y="2597013"/>
              <a:ext cx="1709290" cy="754224"/>
              <a:chOff x="5147733" y="1082078"/>
              <a:chExt cx="1709290" cy="754224"/>
            </a:xfrm>
          </p:grpSpPr>
          <p:sp>
            <p:nvSpPr>
              <p:cNvPr id="26" name="Down Arrow 25">
                <a:extLst>
                  <a:ext uri="{FF2B5EF4-FFF2-40B4-BE49-F238E27FC236}">
                    <a16:creationId xmlns:a16="http://schemas.microsoft.com/office/drawing/2014/main" id="{901C9739-0826-734B-9FA2-6103D6854309}"/>
                  </a:ext>
                </a:extLst>
              </p:cNvPr>
              <p:cNvSpPr/>
              <p:nvPr/>
            </p:nvSpPr>
            <p:spPr>
              <a:xfrm rot="12374586">
                <a:off x="6326568" y="1082078"/>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Down Arrow 26">
                <a:extLst>
                  <a:ext uri="{FF2B5EF4-FFF2-40B4-BE49-F238E27FC236}">
                    <a16:creationId xmlns:a16="http://schemas.microsoft.com/office/drawing/2014/main" id="{8E451229-06DF-F747-8CC2-2D5727623FAF}"/>
                  </a:ext>
                </a:extLst>
              </p:cNvPr>
              <p:cNvSpPr/>
              <p:nvPr/>
            </p:nvSpPr>
            <p:spPr>
              <a:xfrm rot="8829913">
                <a:off x="5487806" y="1087013"/>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4A1EAB7-9748-5C48-9E90-38EBB7F0D6DD}"/>
                  </a:ext>
                </a:extLst>
              </p:cNvPr>
              <p:cNvSpPr/>
              <p:nvPr/>
            </p:nvSpPr>
            <p:spPr>
              <a:xfrm>
                <a:off x="6158938" y="1259965"/>
                <a:ext cx="454694" cy="428905"/>
              </a:xfrm>
              <a:prstGeom prst="ellipse">
                <a:avLst/>
              </a:prstGeom>
              <a:gradFill flip="none" rotWithShape="1">
                <a:gsLst>
                  <a:gs pos="0">
                    <a:schemeClr val="accent4">
                      <a:lumMod val="99000"/>
                    </a:schemeClr>
                  </a:gs>
                  <a:gs pos="23000">
                    <a:schemeClr val="accent4">
                      <a:lumMod val="60000"/>
                      <a:lumOff val="40000"/>
                    </a:schemeClr>
                  </a:gs>
                  <a:gs pos="69000">
                    <a:schemeClr val="accent4">
                      <a:lumMod val="40000"/>
                      <a:lumOff val="60000"/>
                      <a:alpha val="80000"/>
                    </a:schemeClr>
                  </a:gs>
                  <a:gs pos="97000">
                    <a:schemeClr val="accent4">
                      <a:lumMod val="20000"/>
                      <a:lumOff val="80000"/>
                      <a:alpha val="6800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sp>
            <p:nvSpPr>
              <p:cNvPr id="29" name="Freeform 28">
                <a:extLst>
                  <a:ext uri="{FF2B5EF4-FFF2-40B4-BE49-F238E27FC236}">
                    <a16:creationId xmlns:a16="http://schemas.microsoft.com/office/drawing/2014/main" id="{CDCA345B-DE0C-6D4E-9AAE-20F48A044172}"/>
                  </a:ext>
                </a:extLst>
              </p:cNvPr>
              <p:cNvSpPr/>
              <p:nvPr/>
            </p:nvSpPr>
            <p:spPr>
              <a:xfrm>
                <a:off x="5147733" y="1098172"/>
                <a:ext cx="1709290" cy="688229"/>
              </a:xfrm>
              <a:custGeom>
                <a:avLst/>
                <a:gdLst>
                  <a:gd name="connsiteX0" fmla="*/ 0 w 2048933"/>
                  <a:gd name="connsiteY0" fmla="*/ 0 h 1011212"/>
                  <a:gd name="connsiteX1" fmla="*/ 491066 w 2048933"/>
                  <a:gd name="connsiteY1" fmla="*/ 1003300 h 1011212"/>
                  <a:gd name="connsiteX2" fmla="*/ 1024466 w 2048933"/>
                  <a:gd name="connsiteY2" fmla="*/ 495300 h 1011212"/>
                  <a:gd name="connsiteX3" fmla="*/ 1519766 w 2048933"/>
                  <a:gd name="connsiteY3" fmla="*/ 1003300 h 1011212"/>
                  <a:gd name="connsiteX4" fmla="*/ 2048933 w 2048933"/>
                  <a:gd name="connsiteY4" fmla="*/ 8466 h 1011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8933" h="1011212">
                    <a:moveTo>
                      <a:pt x="0" y="0"/>
                    </a:moveTo>
                    <a:cubicBezTo>
                      <a:pt x="160161" y="460375"/>
                      <a:pt x="320322" y="920750"/>
                      <a:pt x="491066" y="1003300"/>
                    </a:cubicBezTo>
                    <a:cubicBezTo>
                      <a:pt x="661810" y="1085850"/>
                      <a:pt x="853016" y="495300"/>
                      <a:pt x="1024466" y="495300"/>
                    </a:cubicBezTo>
                    <a:cubicBezTo>
                      <a:pt x="1195916" y="495300"/>
                      <a:pt x="1349022" y="1084439"/>
                      <a:pt x="1519766" y="1003300"/>
                    </a:cubicBezTo>
                    <a:cubicBezTo>
                      <a:pt x="1690511" y="922161"/>
                      <a:pt x="1935339" y="120649"/>
                      <a:pt x="2048933" y="846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CBED235-E17F-184D-853D-D28BB8641A83}"/>
                  </a:ext>
                </a:extLst>
              </p:cNvPr>
              <p:cNvSpPr/>
              <p:nvPr/>
            </p:nvSpPr>
            <p:spPr>
              <a:xfrm>
                <a:off x="5360145" y="1281952"/>
                <a:ext cx="454694" cy="428905"/>
              </a:xfrm>
              <a:prstGeom prst="ellipse">
                <a:avLst/>
              </a:prstGeom>
              <a:gradFill flip="none" rotWithShape="1">
                <a:gsLst>
                  <a:gs pos="0">
                    <a:schemeClr val="accent4">
                      <a:lumMod val="99000"/>
                    </a:schemeClr>
                  </a:gs>
                  <a:gs pos="23000">
                    <a:schemeClr val="accent4">
                      <a:lumMod val="60000"/>
                      <a:lumOff val="40000"/>
                    </a:schemeClr>
                  </a:gs>
                  <a:gs pos="69000">
                    <a:schemeClr val="accent4">
                      <a:lumMod val="40000"/>
                      <a:lumOff val="60000"/>
                      <a:alpha val="80000"/>
                    </a:schemeClr>
                  </a:gs>
                  <a:gs pos="96000">
                    <a:schemeClr val="accent4">
                      <a:lumMod val="20000"/>
                      <a:lumOff val="80000"/>
                      <a:alpha val="68000"/>
                    </a:schemeClr>
                  </a:gs>
                </a:gsLst>
                <a:path path="circle">
                  <a:fillToRect l="50000" t="50000" r="50000" b="50000"/>
                </a:path>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a:solidFill>
                      <a:schemeClr val="tx1"/>
                    </a:solidFill>
                  </a:rPr>
                  <a:t>e</a:t>
                </a:r>
                <a:r>
                  <a:rPr lang="en-US" sz="1400" baseline="30000" dirty="0">
                    <a:solidFill>
                      <a:schemeClr val="tx1"/>
                    </a:solidFill>
                  </a:rPr>
                  <a:t>-</a:t>
                </a:r>
                <a:endParaRPr lang="en-US" baseline="30000" dirty="0">
                  <a:solidFill>
                    <a:schemeClr val="tx1"/>
                  </a:solidFill>
                </a:endParaRPr>
              </a:p>
            </p:txBody>
          </p:sp>
        </p:grpSp>
      </p:grpSp>
      <p:grpSp>
        <p:nvGrpSpPr>
          <p:cNvPr id="39" name="Group 38">
            <a:extLst>
              <a:ext uri="{FF2B5EF4-FFF2-40B4-BE49-F238E27FC236}">
                <a16:creationId xmlns:a16="http://schemas.microsoft.com/office/drawing/2014/main" id="{AC6D3354-95E1-5641-B239-F2927C97EE59}"/>
              </a:ext>
            </a:extLst>
          </p:cNvPr>
          <p:cNvGrpSpPr/>
          <p:nvPr/>
        </p:nvGrpSpPr>
        <p:grpSpPr>
          <a:xfrm>
            <a:off x="5661560" y="1867137"/>
            <a:ext cx="6425958" cy="3000650"/>
            <a:chOff x="5661560" y="1867137"/>
            <a:chExt cx="6425958" cy="3000650"/>
          </a:xfrm>
        </p:grpSpPr>
        <p:grpSp>
          <p:nvGrpSpPr>
            <p:cNvPr id="37" name="Group 36">
              <a:extLst>
                <a:ext uri="{FF2B5EF4-FFF2-40B4-BE49-F238E27FC236}">
                  <a16:creationId xmlns:a16="http://schemas.microsoft.com/office/drawing/2014/main" id="{01A7AF99-AF57-C241-B44E-7CA14394A46E}"/>
                </a:ext>
              </a:extLst>
            </p:cNvPr>
            <p:cNvGrpSpPr/>
            <p:nvPr/>
          </p:nvGrpSpPr>
          <p:grpSpPr>
            <a:xfrm>
              <a:off x="5661560" y="1867137"/>
              <a:ext cx="6049805" cy="2185842"/>
              <a:chOff x="5661560" y="1867137"/>
              <a:chExt cx="6049805" cy="2185842"/>
            </a:xfrm>
          </p:grpSpPr>
          <p:pic>
            <p:nvPicPr>
              <p:cNvPr id="18" name="Picture 17">
                <a:extLst>
                  <a:ext uri="{FF2B5EF4-FFF2-40B4-BE49-F238E27FC236}">
                    <a16:creationId xmlns:a16="http://schemas.microsoft.com/office/drawing/2014/main" id="{6B34D634-7CFD-0F46-8228-44C9769141C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730756" y="1867137"/>
                <a:ext cx="4980609" cy="2185842"/>
              </a:xfrm>
              <a:prstGeom prst="rect">
                <a:avLst/>
              </a:prstGeom>
            </p:spPr>
          </p:pic>
          <p:sp>
            <p:nvSpPr>
              <p:cNvPr id="35" name="Circular Arrow 34">
                <a:extLst>
                  <a:ext uri="{FF2B5EF4-FFF2-40B4-BE49-F238E27FC236}">
                    <a16:creationId xmlns:a16="http://schemas.microsoft.com/office/drawing/2014/main" id="{AA0A13AA-DB3A-5743-BDC5-B8F4459F3361}"/>
                  </a:ext>
                </a:extLst>
              </p:cNvPr>
              <p:cNvSpPr/>
              <p:nvPr/>
            </p:nvSpPr>
            <p:spPr>
              <a:xfrm>
                <a:off x="5661560" y="2326430"/>
                <a:ext cx="2137605" cy="1283163"/>
              </a:xfrm>
              <a:prstGeom prst="circular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8" name="Rectangle 37">
              <a:extLst>
                <a:ext uri="{FF2B5EF4-FFF2-40B4-BE49-F238E27FC236}">
                  <a16:creationId xmlns:a16="http://schemas.microsoft.com/office/drawing/2014/main" id="{BE3032CE-412D-6648-A30D-8C37CB2B9D35}"/>
                </a:ext>
              </a:extLst>
            </p:cNvPr>
            <p:cNvSpPr/>
            <p:nvPr/>
          </p:nvSpPr>
          <p:spPr>
            <a:xfrm>
              <a:off x="7799165" y="4283012"/>
              <a:ext cx="4288353" cy="584775"/>
            </a:xfrm>
            <a:prstGeom prst="rect">
              <a:avLst/>
            </a:prstGeom>
          </p:spPr>
          <p:txBody>
            <a:bodyPr wrap="none">
              <a:spAutoFit/>
            </a:bodyPr>
            <a:lstStyle/>
            <a:p>
              <a:r>
                <a:rPr lang="en-US" sz="3200" dirty="0">
                  <a:latin typeface="Times New Roman" panose="02020603050405020304" pitchFamily="18" charset="0"/>
                  <a:cs typeface="Times New Roman" panose="02020603050405020304" pitchFamily="18" charset="0"/>
                </a:rPr>
                <a:t>2D electron gas (2DEG) </a:t>
              </a:r>
            </a:p>
          </p:txBody>
        </p:sp>
      </p:grpSp>
    </p:spTree>
    <p:extLst>
      <p:ext uri="{BB962C8B-B14F-4D97-AF65-F5344CB8AC3E}">
        <p14:creationId xmlns:p14="http://schemas.microsoft.com/office/powerpoint/2010/main" val="61746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AF890B3-D1D8-DF46-9E88-43EF6B61472D}"/>
              </a:ext>
            </a:extLst>
          </p:cNvPr>
          <p:cNvSpPr>
            <a:spLocks noGrp="1"/>
          </p:cNvSpPr>
          <p:nvPr>
            <p:ph type="sldNum" sz="quarter" idx="12"/>
          </p:nvPr>
        </p:nvSpPr>
        <p:spPr/>
        <p:txBody>
          <a:bodyPr/>
          <a:lstStyle/>
          <a:p>
            <a:fld id="{8C987810-C33F-0147-A82A-1F506A35EEBE}" type="slidenum">
              <a:rPr lang="en-US" smtClean="0"/>
              <a:t>9</a:t>
            </a:fld>
            <a:endParaRPr lang="en-US"/>
          </a:p>
        </p:txBody>
      </p:sp>
      <p:sp>
        <p:nvSpPr>
          <p:cNvPr id="3" name="Title 1">
            <a:extLst>
              <a:ext uri="{FF2B5EF4-FFF2-40B4-BE49-F238E27FC236}">
                <a16:creationId xmlns:a16="http://schemas.microsoft.com/office/drawing/2014/main" id="{321CCC65-5D68-3446-9BE0-726516B6CB5B}"/>
              </a:ext>
            </a:extLst>
          </p:cNvPr>
          <p:cNvSpPr txBox="1">
            <a:spLocks/>
          </p:cNvSpPr>
          <p:nvPr/>
        </p:nvSpPr>
        <p:spPr>
          <a:xfrm>
            <a:off x="144378" y="0"/>
            <a:ext cx="14061989"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imes New Roman" panose="02020603050405020304" pitchFamily="18" charset="0"/>
                <a:cs typeface="Times New Roman" panose="02020603050405020304" pitchFamily="18" charset="0"/>
              </a:rPr>
              <a:t>Trapping single spins in semiconductors </a:t>
            </a:r>
          </a:p>
        </p:txBody>
      </p:sp>
      <p:grpSp>
        <p:nvGrpSpPr>
          <p:cNvPr id="64" name="Group 63">
            <a:extLst>
              <a:ext uri="{FF2B5EF4-FFF2-40B4-BE49-F238E27FC236}">
                <a16:creationId xmlns:a16="http://schemas.microsoft.com/office/drawing/2014/main" id="{20B52E78-6B61-9843-A7C4-C9C4AC3D10E1}"/>
              </a:ext>
            </a:extLst>
          </p:cNvPr>
          <p:cNvGrpSpPr/>
          <p:nvPr/>
        </p:nvGrpSpPr>
        <p:grpSpPr>
          <a:xfrm>
            <a:off x="5778369" y="1728198"/>
            <a:ext cx="5685103" cy="2839497"/>
            <a:chOff x="2593699" y="3758548"/>
            <a:chExt cx="5685103" cy="2839497"/>
          </a:xfrm>
        </p:grpSpPr>
        <p:grpSp>
          <p:nvGrpSpPr>
            <p:cNvPr id="65" name="Group 64">
              <a:extLst>
                <a:ext uri="{FF2B5EF4-FFF2-40B4-BE49-F238E27FC236}">
                  <a16:creationId xmlns:a16="http://schemas.microsoft.com/office/drawing/2014/main" id="{C3DD87DA-F42B-4344-A8B0-108CEA24CCF0}"/>
                </a:ext>
              </a:extLst>
            </p:cNvPr>
            <p:cNvGrpSpPr/>
            <p:nvPr/>
          </p:nvGrpSpPr>
          <p:grpSpPr>
            <a:xfrm>
              <a:off x="2593699" y="3758548"/>
              <a:ext cx="5675733" cy="2835893"/>
              <a:chOff x="5693382" y="484618"/>
              <a:chExt cx="2633603" cy="1315886"/>
            </a:xfrm>
          </p:grpSpPr>
          <p:pic>
            <p:nvPicPr>
              <p:cNvPr id="73" name="Picture 72">
                <a:extLst>
                  <a:ext uri="{FF2B5EF4-FFF2-40B4-BE49-F238E27FC236}">
                    <a16:creationId xmlns:a16="http://schemas.microsoft.com/office/drawing/2014/main" id="{AA549EC0-63FA-E44E-82D8-4958C108AAF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83899" y="691523"/>
                <a:ext cx="2543086" cy="1108981"/>
              </a:xfrm>
              <a:prstGeom prst="rect">
                <a:avLst/>
              </a:prstGeom>
            </p:spPr>
          </p:pic>
          <p:pic>
            <p:nvPicPr>
              <p:cNvPr id="74" name="Picture 73">
                <a:extLst>
                  <a:ext uri="{FF2B5EF4-FFF2-40B4-BE49-F238E27FC236}">
                    <a16:creationId xmlns:a16="http://schemas.microsoft.com/office/drawing/2014/main" id="{6D236597-BC9A-7C4E-AA5C-A1C04C075D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7887702" y="282358"/>
                <a:ext cx="137229" cy="643113"/>
              </a:xfrm>
              <a:prstGeom prst="rect">
                <a:avLst/>
              </a:prstGeom>
            </p:spPr>
          </p:pic>
          <p:sp>
            <p:nvSpPr>
              <p:cNvPr id="75" name="Rectangle 74">
                <a:extLst>
                  <a:ext uri="{FF2B5EF4-FFF2-40B4-BE49-F238E27FC236}">
                    <a16:creationId xmlns:a16="http://schemas.microsoft.com/office/drawing/2014/main" id="{A476A00C-CE53-BA44-A768-E7153946B3F3}"/>
                  </a:ext>
                </a:extLst>
              </p:cNvPr>
              <p:cNvSpPr/>
              <p:nvPr/>
            </p:nvSpPr>
            <p:spPr>
              <a:xfrm>
                <a:off x="5693382" y="808153"/>
                <a:ext cx="296876" cy="307777"/>
              </a:xfrm>
              <a:prstGeom prst="rect">
                <a:avLst/>
              </a:prstGeom>
            </p:spPr>
            <p:txBody>
              <a:bodyPr wrap="none">
                <a:spAutoFit/>
              </a:bodyPr>
              <a:lstStyle/>
              <a:p>
                <a:pPr marL="12700">
                  <a:lnSpc>
                    <a:spcPct val="100000"/>
                  </a:lnSpc>
                  <a:spcBef>
                    <a:spcPts val="100"/>
                  </a:spcBef>
                  <a:tabLst>
                    <a:tab pos="608965" algn="l"/>
                  </a:tabLst>
                </a:pPr>
                <a:r>
                  <a:rPr lang="en-US" sz="1400" dirty="0">
                    <a:solidFill>
                      <a:schemeClr val="bg1"/>
                    </a:solidFill>
                    <a:latin typeface="Arial"/>
                    <a:cs typeface="Arial"/>
                  </a:rPr>
                  <a:t>0</a:t>
                </a:r>
                <a:endParaRPr lang="en-US" sz="1400" baseline="-32828" dirty="0">
                  <a:solidFill>
                    <a:schemeClr val="bg1"/>
                  </a:solidFill>
                  <a:latin typeface="Arial"/>
                  <a:cs typeface="Arial"/>
                </a:endParaRPr>
              </a:p>
            </p:txBody>
          </p:sp>
          <p:sp>
            <p:nvSpPr>
              <p:cNvPr id="76" name="Rectangle 75">
                <a:extLst>
                  <a:ext uri="{FF2B5EF4-FFF2-40B4-BE49-F238E27FC236}">
                    <a16:creationId xmlns:a16="http://schemas.microsoft.com/office/drawing/2014/main" id="{8B5B108A-CDFC-FF4A-B3B3-4542EAC128E8}"/>
                  </a:ext>
                </a:extLst>
              </p:cNvPr>
              <p:cNvSpPr/>
              <p:nvPr/>
            </p:nvSpPr>
            <p:spPr>
              <a:xfrm>
                <a:off x="6855234" y="484618"/>
                <a:ext cx="532493" cy="132603"/>
              </a:xfrm>
              <a:prstGeom prst="rect">
                <a:avLst/>
              </a:prstGeom>
            </p:spPr>
            <p:txBody>
              <a:bodyPr wrap="none">
                <a:spAutoFit/>
              </a:bodyPr>
              <a:lstStyle/>
              <a:p>
                <a:pPr marL="12700">
                  <a:lnSpc>
                    <a:spcPct val="100000"/>
                  </a:lnSpc>
                  <a:spcBef>
                    <a:spcPts val="100"/>
                  </a:spcBef>
                  <a:tabLst>
                    <a:tab pos="608965" algn="l"/>
                  </a:tabLst>
                </a:pPr>
                <a:r>
                  <a:rPr lang="en-US" sz="2000" i="1" dirty="0">
                    <a:latin typeface="Arial"/>
                    <a:cs typeface="Arial"/>
                  </a:rPr>
                  <a:t>n</a:t>
                </a:r>
                <a:r>
                  <a:rPr lang="en-US" sz="2000" dirty="0">
                    <a:latin typeface="Arial"/>
                    <a:cs typeface="Arial"/>
                  </a:rPr>
                  <a:t> (10</a:t>
                </a:r>
                <a:r>
                  <a:rPr lang="en-US" sz="2000" baseline="30000" dirty="0">
                    <a:latin typeface="Arial"/>
                    <a:cs typeface="Arial"/>
                  </a:rPr>
                  <a:t>11</a:t>
                </a:r>
                <a:r>
                  <a:rPr lang="en-US" sz="2000" dirty="0">
                    <a:latin typeface="Arial"/>
                    <a:cs typeface="Arial"/>
                  </a:rPr>
                  <a:t> cm</a:t>
                </a:r>
                <a:r>
                  <a:rPr lang="en-US" sz="2000" baseline="30000" dirty="0">
                    <a:latin typeface="Arial"/>
                    <a:cs typeface="Arial"/>
                  </a:rPr>
                  <a:t>-2</a:t>
                </a:r>
                <a:r>
                  <a:rPr lang="en-US" sz="2000" dirty="0">
                    <a:latin typeface="Arial"/>
                    <a:cs typeface="Arial"/>
                  </a:rPr>
                  <a:t>)</a:t>
                </a:r>
                <a:endParaRPr lang="en-US" sz="2000" baseline="-32828" dirty="0">
                  <a:latin typeface="Arial"/>
                  <a:cs typeface="Arial"/>
                </a:endParaRPr>
              </a:p>
            </p:txBody>
          </p:sp>
        </p:grpSp>
        <p:sp>
          <p:nvSpPr>
            <p:cNvPr id="66" name="Rectangle 65">
              <a:extLst>
                <a:ext uri="{FF2B5EF4-FFF2-40B4-BE49-F238E27FC236}">
                  <a16:creationId xmlns:a16="http://schemas.microsoft.com/office/drawing/2014/main" id="{9482F84E-4144-E643-BB7F-91E6CE4BE708}"/>
                </a:ext>
              </a:extLst>
            </p:cNvPr>
            <p:cNvSpPr/>
            <p:nvPr/>
          </p:nvSpPr>
          <p:spPr>
            <a:xfrm>
              <a:off x="2829053" y="4194950"/>
              <a:ext cx="5449749" cy="2403095"/>
            </a:xfrm>
            <a:prstGeom prst="rect">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9C1563C4-1A58-7148-BCBE-DE215B34F3BC}"/>
                </a:ext>
              </a:extLst>
            </p:cNvPr>
            <p:cNvSpPr txBox="1"/>
            <p:nvPr/>
          </p:nvSpPr>
          <p:spPr>
            <a:xfrm>
              <a:off x="4717120" y="5159238"/>
              <a:ext cx="280737" cy="400110"/>
            </a:xfrm>
            <a:prstGeom prst="rect">
              <a:avLst/>
            </a:prstGeom>
            <a:noFill/>
          </p:spPr>
          <p:txBody>
            <a:bodyPr wrap="square" rtlCol="0">
              <a:spAutoFit/>
            </a:bodyPr>
            <a:lstStyle/>
            <a:p>
              <a:r>
                <a:rPr lang="en-US" sz="2000" dirty="0">
                  <a:solidFill>
                    <a:schemeClr val="bg1"/>
                  </a:solidFill>
                </a:rPr>
                <a:t>1</a:t>
              </a:r>
            </a:p>
          </p:txBody>
        </p:sp>
        <p:sp>
          <p:nvSpPr>
            <p:cNvPr id="68" name="TextBox 67">
              <a:extLst>
                <a:ext uri="{FF2B5EF4-FFF2-40B4-BE49-F238E27FC236}">
                  <a16:creationId xmlns:a16="http://schemas.microsoft.com/office/drawing/2014/main" id="{8800E202-7EC6-D043-81B5-EAA5EE5C23DB}"/>
                </a:ext>
              </a:extLst>
            </p:cNvPr>
            <p:cNvSpPr txBox="1"/>
            <p:nvPr/>
          </p:nvSpPr>
          <p:spPr>
            <a:xfrm>
              <a:off x="5144479" y="5173092"/>
              <a:ext cx="280737" cy="400110"/>
            </a:xfrm>
            <a:prstGeom prst="rect">
              <a:avLst/>
            </a:prstGeom>
            <a:noFill/>
          </p:spPr>
          <p:txBody>
            <a:bodyPr wrap="square" rtlCol="0">
              <a:spAutoFit/>
            </a:bodyPr>
            <a:lstStyle/>
            <a:p>
              <a:r>
                <a:rPr lang="en-US" sz="2000" dirty="0">
                  <a:solidFill>
                    <a:schemeClr val="bg1"/>
                  </a:solidFill>
                </a:rPr>
                <a:t>2</a:t>
              </a:r>
            </a:p>
          </p:txBody>
        </p:sp>
        <p:sp>
          <p:nvSpPr>
            <p:cNvPr id="69" name="TextBox 68">
              <a:extLst>
                <a:ext uri="{FF2B5EF4-FFF2-40B4-BE49-F238E27FC236}">
                  <a16:creationId xmlns:a16="http://schemas.microsoft.com/office/drawing/2014/main" id="{188D562D-77BC-6544-81E7-9B388F96237D}"/>
                </a:ext>
              </a:extLst>
            </p:cNvPr>
            <p:cNvSpPr txBox="1"/>
            <p:nvPr/>
          </p:nvSpPr>
          <p:spPr>
            <a:xfrm>
              <a:off x="5568333" y="5173091"/>
              <a:ext cx="280737" cy="400110"/>
            </a:xfrm>
            <a:prstGeom prst="rect">
              <a:avLst/>
            </a:prstGeom>
            <a:noFill/>
          </p:spPr>
          <p:txBody>
            <a:bodyPr wrap="square" rtlCol="0">
              <a:spAutoFit/>
            </a:bodyPr>
            <a:lstStyle/>
            <a:p>
              <a:r>
                <a:rPr lang="en-US" sz="2000" dirty="0">
                  <a:solidFill>
                    <a:schemeClr val="bg1"/>
                  </a:solidFill>
                </a:rPr>
                <a:t>3</a:t>
              </a:r>
            </a:p>
          </p:txBody>
        </p:sp>
        <p:sp>
          <p:nvSpPr>
            <p:cNvPr id="70" name="TextBox 69">
              <a:extLst>
                <a:ext uri="{FF2B5EF4-FFF2-40B4-BE49-F238E27FC236}">
                  <a16:creationId xmlns:a16="http://schemas.microsoft.com/office/drawing/2014/main" id="{9A59B87C-3270-4547-9908-A8B386B2AA92}"/>
                </a:ext>
              </a:extLst>
            </p:cNvPr>
            <p:cNvSpPr txBox="1"/>
            <p:nvPr/>
          </p:nvSpPr>
          <p:spPr>
            <a:xfrm>
              <a:off x="5964480" y="5173090"/>
              <a:ext cx="280737" cy="400110"/>
            </a:xfrm>
            <a:prstGeom prst="rect">
              <a:avLst/>
            </a:prstGeom>
            <a:noFill/>
          </p:spPr>
          <p:txBody>
            <a:bodyPr wrap="square" rtlCol="0">
              <a:spAutoFit/>
            </a:bodyPr>
            <a:lstStyle/>
            <a:p>
              <a:r>
                <a:rPr lang="en-US" sz="2000" dirty="0">
                  <a:solidFill>
                    <a:schemeClr val="bg1"/>
                  </a:solidFill>
                </a:rPr>
                <a:t>4</a:t>
              </a:r>
            </a:p>
          </p:txBody>
        </p:sp>
        <p:sp>
          <p:nvSpPr>
            <p:cNvPr id="71" name="TextBox 70">
              <a:extLst>
                <a:ext uri="{FF2B5EF4-FFF2-40B4-BE49-F238E27FC236}">
                  <a16:creationId xmlns:a16="http://schemas.microsoft.com/office/drawing/2014/main" id="{134217FE-153D-4347-B656-0C0B7A8445CC}"/>
                </a:ext>
              </a:extLst>
            </p:cNvPr>
            <p:cNvSpPr txBox="1"/>
            <p:nvPr/>
          </p:nvSpPr>
          <p:spPr>
            <a:xfrm>
              <a:off x="6222084" y="5850374"/>
              <a:ext cx="598473" cy="400110"/>
            </a:xfrm>
            <a:prstGeom prst="rect">
              <a:avLst/>
            </a:prstGeom>
            <a:noFill/>
          </p:spPr>
          <p:txBody>
            <a:bodyPr wrap="square" rtlCol="0">
              <a:spAutoFit/>
            </a:bodyPr>
            <a:lstStyle/>
            <a:p>
              <a:r>
                <a:rPr lang="en-US" sz="2000">
                  <a:solidFill>
                    <a:schemeClr val="bg1"/>
                  </a:solidFill>
                </a:rPr>
                <a:t>S</a:t>
              </a:r>
              <a:r>
                <a:rPr lang="en-US" sz="2000" baseline="-25000">
                  <a:solidFill>
                    <a:schemeClr val="bg1"/>
                  </a:solidFill>
                </a:rPr>
                <a:t>2</a:t>
              </a:r>
              <a:endParaRPr lang="en-US" sz="2000" baseline="-25000" dirty="0">
                <a:solidFill>
                  <a:schemeClr val="bg1"/>
                </a:solidFill>
              </a:endParaRPr>
            </a:p>
          </p:txBody>
        </p:sp>
        <p:sp>
          <p:nvSpPr>
            <p:cNvPr id="72" name="TextBox 71">
              <a:extLst>
                <a:ext uri="{FF2B5EF4-FFF2-40B4-BE49-F238E27FC236}">
                  <a16:creationId xmlns:a16="http://schemas.microsoft.com/office/drawing/2014/main" id="{B4481A13-6679-5A48-A22F-C48CB2CFB9C5}"/>
                </a:ext>
              </a:extLst>
            </p:cNvPr>
            <p:cNvSpPr txBox="1"/>
            <p:nvPr/>
          </p:nvSpPr>
          <p:spPr>
            <a:xfrm>
              <a:off x="4304370" y="5917728"/>
              <a:ext cx="635884" cy="400110"/>
            </a:xfrm>
            <a:prstGeom prst="rect">
              <a:avLst/>
            </a:prstGeom>
            <a:noFill/>
          </p:spPr>
          <p:txBody>
            <a:bodyPr wrap="square" rtlCol="0">
              <a:spAutoFit/>
            </a:bodyPr>
            <a:lstStyle/>
            <a:p>
              <a:r>
                <a:rPr lang="en-US" sz="2000" dirty="0">
                  <a:solidFill>
                    <a:schemeClr val="bg1"/>
                  </a:solidFill>
                </a:rPr>
                <a:t>S</a:t>
              </a:r>
              <a:r>
                <a:rPr lang="en-US" sz="2000" baseline="-25000" dirty="0">
                  <a:solidFill>
                    <a:schemeClr val="bg1"/>
                  </a:solidFill>
                </a:rPr>
                <a:t>1</a:t>
              </a:r>
            </a:p>
          </p:txBody>
        </p:sp>
      </p:grpSp>
      <p:grpSp>
        <p:nvGrpSpPr>
          <p:cNvPr id="78" name="Group 77">
            <a:extLst>
              <a:ext uri="{FF2B5EF4-FFF2-40B4-BE49-F238E27FC236}">
                <a16:creationId xmlns:a16="http://schemas.microsoft.com/office/drawing/2014/main" id="{1129FC0A-E25F-F842-9556-935E109B9A12}"/>
              </a:ext>
            </a:extLst>
          </p:cNvPr>
          <p:cNvGrpSpPr/>
          <p:nvPr/>
        </p:nvGrpSpPr>
        <p:grpSpPr>
          <a:xfrm>
            <a:off x="57583" y="1828061"/>
            <a:ext cx="10656293" cy="3831312"/>
            <a:chOff x="57583" y="1828061"/>
            <a:chExt cx="10656293" cy="3831312"/>
          </a:xfrm>
        </p:grpSpPr>
        <p:grpSp>
          <p:nvGrpSpPr>
            <p:cNvPr id="4" name="Group 3">
              <a:extLst>
                <a:ext uri="{FF2B5EF4-FFF2-40B4-BE49-F238E27FC236}">
                  <a16:creationId xmlns:a16="http://schemas.microsoft.com/office/drawing/2014/main" id="{C70D9B07-49B3-7F49-B5CD-B96C585D2C39}"/>
                </a:ext>
              </a:extLst>
            </p:cNvPr>
            <p:cNvGrpSpPr/>
            <p:nvPr/>
          </p:nvGrpSpPr>
          <p:grpSpPr>
            <a:xfrm>
              <a:off x="57583" y="1828061"/>
              <a:ext cx="5391839" cy="2919487"/>
              <a:chOff x="4735059" y="1678806"/>
              <a:chExt cx="4059842" cy="2076809"/>
            </a:xfrm>
          </p:grpSpPr>
          <p:grpSp>
            <p:nvGrpSpPr>
              <p:cNvPr id="5" name="Group 4">
                <a:extLst>
                  <a:ext uri="{FF2B5EF4-FFF2-40B4-BE49-F238E27FC236}">
                    <a16:creationId xmlns:a16="http://schemas.microsoft.com/office/drawing/2014/main" id="{4D6B48B7-5309-3148-AC82-FD749F99D4CC}"/>
                  </a:ext>
                </a:extLst>
              </p:cNvPr>
              <p:cNvGrpSpPr/>
              <p:nvPr/>
            </p:nvGrpSpPr>
            <p:grpSpPr>
              <a:xfrm>
                <a:off x="5434642" y="1678806"/>
                <a:ext cx="3159136" cy="2076809"/>
                <a:chOff x="9910690" y="1844853"/>
                <a:chExt cx="3663294" cy="2408242"/>
              </a:xfrm>
            </p:grpSpPr>
            <p:sp>
              <p:nvSpPr>
                <p:cNvPr id="15" name="Freeform 241">
                  <a:extLst>
                    <a:ext uri="{FF2B5EF4-FFF2-40B4-BE49-F238E27FC236}">
                      <a16:creationId xmlns:a16="http://schemas.microsoft.com/office/drawing/2014/main" id="{A1543B6A-8408-CE4E-9B3C-3A28D0907615}"/>
                    </a:ext>
                  </a:extLst>
                </p:cNvPr>
                <p:cNvSpPr>
                  <a:spLocks/>
                </p:cNvSpPr>
                <p:nvPr/>
              </p:nvSpPr>
              <p:spPr bwMode="auto">
                <a:xfrm>
                  <a:off x="11119396" y="1850272"/>
                  <a:ext cx="2454588" cy="678443"/>
                </a:xfrm>
                <a:custGeom>
                  <a:avLst/>
                  <a:gdLst>
                    <a:gd name="T0" fmla="*/ 388560 w 2853466"/>
                    <a:gd name="T1" fmla="*/ 0 h 788835"/>
                    <a:gd name="T2" fmla="*/ 917456 w 2853466"/>
                    <a:gd name="T3" fmla="*/ 0 h 788835"/>
                    <a:gd name="T4" fmla="*/ 917456 w 2853466"/>
                    <a:gd name="T5" fmla="*/ 328655 h 788835"/>
                    <a:gd name="T6" fmla="*/ 998600 w 2853466"/>
                    <a:gd name="T7" fmla="*/ 328655 h 788835"/>
                    <a:gd name="T8" fmla="*/ 998600 w 2853466"/>
                    <a:gd name="T9" fmla="*/ 3677 h 788835"/>
                    <a:gd name="T10" fmla="*/ 1527496 w 2853466"/>
                    <a:gd name="T11" fmla="*/ 3677 h 788835"/>
                    <a:gd name="T12" fmla="*/ 1527496 w 2853466"/>
                    <a:gd name="T13" fmla="*/ 328655 h 788835"/>
                    <a:gd name="T14" fmla="*/ 1590226 w 2853466"/>
                    <a:gd name="T15" fmla="*/ 328655 h 788835"/>
                    <a:gd name="T16" fmla="*/ 1590226 w 2853466"/>
                    <a:gd name="T17" fmla="*/ 7649 h 788835"/>
                    <a:gd name="T18" fmla="*/ 2119122 w 2853466"/>
                    <a:gd name="T19" fmla="*/ 7649 h 788835"/>
                    <a:gd name="T20" fmla="*/ 2119122 w 2853466"/>
                    <a:gd name="T21" fmla="*/ 328655 h 788835"/>
                    <a:gd name="T22" fmla="*/ 2453621 w 2853466"/>
                    <a:gd name="T23" fmla="*/ 328655 h 788835"/>
                    <a:gd name="T24" fmla="*/ 2453621 w 2853466"/>
                    <a:gd name="T25" fmla="*/ 678299 h 788835"/>
                    <a:gd name="T26" fmla="*/ 0 w 2853466"/>
                    <a:gd name="T27" fmla="*/ 678299 h 788835"/>
                    <a:gd name="T28" fmla="*/ 0 w 2853466"/>
                    <a:gd name="T29" fmla="*/ 328655 h 788835"/>
                    <a:gd name="T30" fmla="*/ 388560 w 2853466"/>
                    <a:gd name="T31" fmla="*/ 328655 h 7888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853466" h="788835">
                      <a:moveTo>
                        <a:pt x="451880" y="0"/>
                      </a:moveTo>
                      <a:lnTo>
                        <a:pt x="1066966" y="0"/>
                      </a:lnTo>
                      <a:lnTo>
                        <a:pt x="1066966" y="382213"/>
                      </a:lnTo>
                      <a:lnTo>
                        <a:pt x="1161333" y="382213"/>
                      </a:lnTo>
                      <a:lnTo>
                        <a:pt x="1161333" y="4276"/>
                      </a:lnTo>
                      <a:lnTo>
                        <a:pt x="1776419" y="4276"/>
                      </a:lnTo>
                      <a:lnTo>
                        <a:pt x="1776419" y="382213"/>
                      </a:lnTo>
                      <a:lnTo>
                        <a:pt x="1849371" y="382213"/>
                      </a:lnTo>
                      <a:lnTo>
                        <a:pt x="1849371" y="8895"/>
                      </a:lnTo>
                      <a:lnTo>
                        <a:pt x="2464457" y="8895"/>
                      </a:lnTo>
                      <a:lnTo>
                        <a:pt x="2464457" y="382213"/>
                      </a:lnTo>
                      <a:lnTo>
                        <a:pt x="2853466" y="382213"/>
                      </a:lnTo>
                      <a:lnTo>
                        <a:pt x="2853466" y="788835"/>
                      </a:lnTo>
                      <a:lnTo>
                        <a:pt x="0" y="788835"/>
                      </a:lnTo>
                      <a:lnTo>
                        <a:pt x="0" y="382213"/>
                      </a:lnTo>
                      <a:lnTo>
                        <a:pt x="451880" y="382213"/>
                      </a:lnTo>
                      <a:lnTo>
                        <a:pt x="451880" y="0"/>
                      </a:lnTo>
                      <a:close/>
                    </a:path>
                  </a:pathLst>
                </a:custGeom>
                <a:solidFill>
                  <a:schemeClr val="accent1"/>
                </a:solidFill>
                <a:ln w="9525" cap="flat" cmpd="sng">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6" name="Freeform 241">
                  <a:extLst>
                    <a:ext uri="{FF2B5EF4-FFF2-40B4-BE49-F238E27FC236}">
                      <a16:creationId xmlns:a16="http://schemas.microsoft.com/office/drawing/2014/main" id="{794B613E-4270-414E-AAC4-1723A416A78A}"/>
                    </a:ext>
                  </a:extLst>
                </p:cNvPr>
                <p:cNvSpPr>
                  <a:spLocks/>
                </p:cNvSpPr>
                <p:nvPr/>
              </p:nvSpPr>
              <p:spPr bwMode="auto">
                <a:xfrm>
                  <a:off x="9916451" y="1844853"/>
                  <a:ext cx="2454588" cy="678443"/>
                </a:xfrm>
                <a:custGeom>
                  <a:avLst/>
                  <a:gdLst>
                    <a:gd name="T0" fmla="*/ 388560 w 2853466"/>
                    <a:gd name="T1" fmla="*/ 0 h 788835"/>
                    <a:gd name="T2" fmla="*/ 917456 w 2853466"/>
                    <a:gd name="T3" fmla="*/ 0 h 788835"/>
                    <a:gd name="T4" fmla="*/ 917456 w 2853466"/>
                    <a:gd name="T5" fmla="*/ 328655 h 788835"/>
                    <a:gd name="T6" fmla="*/ 998600 w 2853466"/>
                    <a:gd name="T7" fmla="*/ 328655 h 788835"/>
                    <a:gd name="T8" fmla="*/ 998600 w 2853466"/>
                    <a:gd name="T9" fmla="*/ 3677 h 788835"/>
                    <a:gd name="T10" fmla="*/ 1527496 w 2853466"/>
                    <a:gd name="T11" fmla="*/ 3677 h 788835"/>
                    <a:gd name="T12" fmla="*/ 1527496 w 2853466"/>
                    <a:gd name="T13" fmla="*/ 328655 h 788835"/>
                    <a:gd name="T14" fmla="*/ 1590226 w 2853466"/>
                    <a:gd name="T15" fmla="*/ 328655 h 788835"/>
                    <a:gd name="T16" fmla="*/ 1590226 w 2853466"/>
                    <a:gd name="T17" fmla="*/ 7649 h 788835"/>
                    <a:gd name="T18" fmla="*/ 2119122 w 2853466"/>
                    <a:gd name="T19" fmla="*/ 7649 h 788835"/>
                    <a:gd name="T20" fmla="*/ 2119122 w 2853466"/>
                    <a:gd name="T21" fmla="*/ 328655 h 788835"/>
                    <a:gd name="T22" fmla="*/ 2453621 w 2853466"/>
                    <a:gd name="T23" fmla="*/ 328655 h 788835"/>
                    <a:gd name="T24" fmla="*/ 2453621 w 2853466"/>
                    <a:gd name="T25" fmla="*/ 678299 h 788835"/>
                    <a:gd name="T26" fmla="*/ 0 w 2853466"/>
                    <a:gd name="T27" fmla="*/ 678299 h 788835"/>
                    <a:gd name="T28" fmla="*/ 0 w 2853466"/>
                    <a:gd name="T29" fmla="*/ 328655 h 788835"/>
                    <a:gd name="T30" fmla="*/ 388560 w 2853466"/>
                    <a:gd name="T31" fmla="*/ 328655 h 7888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853466" h="788835">
                      <a:moveTo>
                        <a:pt x="451880" y="0"/>
                      </a:moveTo>
                      <a:lnTo>
                        <a:pt x="1066966" y="0"/>
                      </a:lnTo>
                      <a:lnTo>
                        <a:pt x="1066966" y="382213"/>
                      </a:lnTo>
                      <a:lnTo>
                        <a:pt x="1161333" y="382213"/>
                      </a:lnTo>
                      <a:lnTo>
                        <a:pt x="1161333" y="4276"/>
                      </a:lnTo>
                      <a:lnTo>
                        <a:pt x="1776419" y="4276"/>
                      </a:lnTo>
                      <a:lnTo>
                        <a:pt x="1776419" y="382213"/>
                      </a:lnTo>
                      <a:lnTo>
                        <a:pt x="1849371" y="382213"/>
                      </a:lnTo>
                      <a:lnTo>
                        <a:pt x="1849371" y="8895"/>
                      </a:lnTo>
                      <a:lnTo>
                        <a:pt x="2464457" y="8895"/>
                      </a:lnTo>
                      <a:lnTo>
                        <a:pt x="2464457" y="382213"/>
                      </a:lnTo>
                      <a:lnTo>
                        <a:pt x="2853466" y="382213"/>
                      </a:lnTo>
                      <a:lnTo>
                        <a:pt x="2853466" y="788835"/>
                      </a:lnTo>
                      <a:lnTo>
                        <a:pt x="0" y="788835"/>
                      </a:lnTo>
                      <a:lnTo>
                        <a:pt x="0" y="382213"/>
                      </a:lnTo>
                      <a:lnTo>
                        <a:pt x="451880" y="382213"/>
                      </a:lnTo>
                      <a:lnTo>
                        <a:pt x="451880" y="0"/>
                      </a:lnTo>
                      <a:close/>
                    </a:path>
                  </a:pathLst>
                </a:custGeom>
                <a:solidFill>
                  <a:schemeClr val="accent1"/>
                </a:solidFill>
                <a:ln w="9525" cap="flat" cmpd="sng">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7" name="Freeform 242">
                  <a:extLst>
                    <a:ext uri="{FF2B5EF4-FFF2-40B4-BE49-F238E27FC236}">
                      <a16:creationId xmlns:a16="http://schemas.microsoft.com/office/drawing/2014/main" id="{55BA1F1A-81F4-BE48-A8A0-A4D71B1EDB1B}"/>
                    </a:ext>
                  </a:extLst>
                </p:cNvPr>
                <p:cNvSpPr>
                  <a:spLocks/>
                </p:cNvSpPr>
                <p:nvPr/>
              </p:nvSpPr>
              <p:spPr bwMode="auto">
                <a:xfrm>
                  <a:off x="11550385" y="1903539"/>
                  <a:ext cx="440403" cy="619761"/>
                </a:xfrm>
                <a:custGeom>
                  <a:avLst/>
                  <a:gdLst>
                    <a:gd name="T0" fmla="*/ 0 w 511969"/>
                    <a:gd name="T1" fmla="*/ 0 h 720604"/>
                    <a:gd name="T2" fmla="*/ 440229 w 511969"/>
                    <a:gd name="T3" fmla="*/ 0 h 720604"/>
                    <a:gd name="T4" fmla="*/ 440229 w 511969"/>
                    <a:gd name="T5" fmla="*/ 269985 h 720604"/>
                    <a:gd name="T6" fmla="*/ 304456 w 511969"/>
                    <a:gd name="T7" fmla="*/ 269985 h 720604"/>
                    <a:gd name="T8" fmla="*/ 304456 w 511969"/>
                    <a:gd name="T9" fmla="*/ 619629 h 720604"/>
                    <a:gd name="T10" fmla="*/ 0 w 511969"/>
                    <a:gd name="T11" fmla="*/ 619629 h 720604"/>
                    <a:gd name="T12" fmla="*/ 0 w 511969"/>
                    <a:gd name="T13" fmla="*/ 615772 h 720604"/>
                    <a:gd name="T14" fmla="*/ 157624 w 511969"/>
                    <a:gd name="T15" fmla="*/ 615772 h 720604"/>
                    <a:gd name="T16" fmla="*/ 157624 w 511969"/>
                    <a:gd name="T17" fmla="*/ 266128 h 720604"/>
                    <a:gd name="T18" fmla="*/ 0 w 511969"/>
                    <a:gd name="T19" fmla="*/ 266128 h 7206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1969" h="720604">
                      <a:moveTo>
                        <a:pt x="0" y="0"/>
                      </a:moveTo>
                      <a:lnTo>
                        <a:pt x="511969" y="0"/>
                      </a:lnTo>
                      <a:lnTo>
                        <a:pt x="511969" y="313982"/>
                      </a:lnTo>
                      <a:lnTo>
                        <a:pt x="354070" y="313982"/>
                      </a:lnTo>
                      <a:lnTo>
                        <a:pt x="354070" y="720604"/>
                      </a:lnTo>
                      <a:lnTo>
                        <a:pt x="0" y="720604"/>
                      </a:lnTo>
                      <a:lnTo>
                        <a:pt x="0" y="716118"/>
                      </a:lnTo>
                      <a:lnTo>
                        <a:pt x="183310" y="716118"/>
                      </a:lnTo>
                      <a:lnTo>
                        <a:pt x="183310" y="309496"/>
                      </a:lnTo>
                      <a:lnTo>
                        <a:pt x="0" y="309496"/>
                      </a:lnTo>
                      <a:lnTo>
                        <a:pt x="0" y="0"/>
                      </a:lnTo>
                      <a:close/>
                    </a:path>
                  </a:pathLst>
                </a:custGeom>
                <a:solidFill>
                  <a:srgbClr val="E27976"/>
                </a:solidFill>
                <a:ln w="9525" cap="flat" cmpd="sng">
                  <a:solidFill>
                    <a:schemeClr val="tx1"/>
                  </a:solidFill>
                  <a:prstDash val="solid"/>
                  <a:round/>
                  <a:headEnd type="none" w="med" len="med"/>
                  <a:tailEnd type="none" w="med" len="med"/>
                </a:ln>
              </p:spPr>
              <p:txBody>
                <a:bodyPr/>
                <a:lstStyle/>
                <a:p>
                  <a:endParaRPr lang="en-US" sz="1350"/>
                </a:p>
              </p:txBody>
            </p:sp>
            <p:sp>
              <p:nvSpPr>
                <p:cNvPr id="18" name="Freeform 243">
                  <a:extLst>
                    <a:ext uri="{FF2B5EF4-FFF2-40B4-BE49-F238E27FC236}">
                      <a16:creationId xmlns:a16="http://schemas.microsoft.com/office/drawing/2014/main" id="{DE16A72E-E964-F142-B336-6BAE3439ECAC}"/>
                    </a:ext>
                  </a:extLst>
                </p:cNvPr>
                <p:cNvSpPr>
                  <a:spLocks/>
                </p:cNvSpPr>
                <p:nvPr/>
              </p:nvSpPr>
              <p:spPr bwMode="auto">
                <a:xfrm>
                  <a:off x="10957906" y="1903539"/>
                  <a:ext cx="440403" cy="619761"/>
                </a:xfrm>
                <a:custGeom>
                  <a:avLst/>
                  <a:gdLst>
                    <a:gd name="T0" fmla="*/ 0 w 511969"/>
                    <a:gd name="T1" fmla="*/ 0 h 720604"/>
                    <a:gd name="T2" fmla="*/ 440229 w 511969"/>
                    <a:gd name="T3" fmla="*/ 0 h 720604"/>
                    <a:gd name="T4" fmla="*/ 440229 w 511969"/>
                    <a:gd name="T5" fmla="*/ 266128 h 720604"/>
                    <a:gd name="T6" fmla="*/ 293531 w 511969"/>
                    <a:gd name="T7" fmla="*/ 266128 h 720604"/>
                    <a:gd name="T8" fmla="*/ 293531 w 511969"/>
                    <a:gd name="T9" fmla="*/ 615772 h 720604"/>
                    <a:gd name="T10" fmla="*/ 440229 w 511969"/>
                    <a:gd name="T11" fmla="*/ 615772 h 720604"/>
                    <a:gd name="T12" fmla="*/ 440229 w 511969"/>
                    <a:gd name="T13" fmla="*/ 619629 h 720604"/>
                    <a:gd name="T14" fmla="*/ 0 w 511969"/>
                    <a:gd name="T15" fmla="*/ 619629 h 720604"/>
                    <a:gd name="T16" fmla="*/ 0 w 511969"/>
                    <a:gd name="T17" fmla="*/ 615772 h 720604"/>
                    <a:gd name="T18" fmla="*/ 146698 w 511969"/>
                    <a:gd name="T19" fmla="*/ 615772 h 720604"/>
                    <a:gd name="T20" fmla="*/ 146698 w 511969"/>
                    <a:gd name="T21" fmla="*/ 266128 h 720604"/>
                    <a:gd name="T22" fmla="*/ 0 w 511969"/>
                    <a:gd name="T23" fmla="*/ 266128 h 72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1969" h="720604">
                      <a:moveTo>
                        <a:pt x="0" y="0"/>
                      </a:moveTo>
                      <a:lnTo>
                        <a:pt x="511969" y="0"/>
                      </a:lnTo>
                      <a:lnTo>
                        <a:pt x="511969" y="309496"/>
                      </a:lnTo>
                      <a:lnTo>
                        <a:pt x="341365" y="309496"/>
                      </a:lnTo>
                      <a:lnTo>
                        <a:pt x="341365" y="716118"/>
                      </a:lnTo>
                      <a:lnTo>
                        <a:pt x="511969" y="716118"/>
                      </a:lnTo>
                      <a:lnTo>
                        <a:pt x="511969" y="720604"/>
                      </a:lnTo>
                      <a:lnTo>
                        <a:pt x="0" y="720604"/>
                      </a:lnTo>
                      <a:lnTo>
                        <a:pt x="0" y="716118"/>
                      </a:lnTo>
                      <a:lnTo>
                        <a:pt x="170604" y="716118"/>
                      </a:lnTo>
                      <a:lnTo>
                        <a:pt x="170604" y="309496"/>
                      </a:lnTo>
                      <a:lnTo>
                        <a:pt x="0" y="309496"/>
                      </a:lnTo>
                      <a:lnTo>
                        <a:pt x="0" y="0"/>
                      </a:lnTo>
                      <a:close/>
                    </a:path>
                  </a:pathLst>
                </a:custGeom>
                <a:solidFill>
                  <a:srgbClr val="E27976"/>
                </a:solidFill>
                <a:ln w="9525" cap="flat" cmpd="sng">
                  <a:solidFill>
                    <a:schemeClr val="tx1"/>
                  </a:solidFill>
                  <a:prstDash val="solid"/>
                  <a:round/>
                  <a:headEnd type="none" w="med" len="med"/>
                  <a:tailEnd type="none" w="med" len="med"/>
                </a:ln>
              </p:spPr>
              <p:txBody>
                <a:bodyPr/>
                <a:lstStyle/>
                <a:p>
                  <a:endParaRPr lang="en-US" sz="1350"/>
                </a:p>
              </p:txBody>
            </p:sp>
            <p:sp>
              <p:nvSpPr>
                <p:cNvPr id="19" name="Freeform 244">
                  <a:extLst>
                    <a:ext uri="{FF2B5EF4-FFF2-40B4-BE49-F238E27FC236}">
                      <a16:creationId xmlns:a16="http://schemas.microsoft.com/office/drawing/2014/main" id="{F0C3FF66-887F-7543-AFA3-527BC4259500}"/>
                    </a:ext>
                  </a:extLst>
                </p:cNvPr>
                <p:cNvSpPr>
                  <a:spLocks/>
                </p:cNvSpPr>
                <p:nvPr/>
              </p:nvSpPr>
              <p:spPr bwMode="auto">
                <a:xfrm>
                  <a:off x="10355151" y="1896529"/>
                  <a:ext cx="440403" cy="619761"/>
                </a:xfrm>
                <a:custGeom>
                  <a:avLst/>
                  <a:gdLst>
                    <a:gd name="T0" fmla="*/ 0 w 511969"/>
                    <a:gd name="T1" fmla="*/ 0 h 720604"/>
                    <a:gd name="T2" fmla="*/ 440229 w 511969"/>
                    <a:gd name="T3" fmla="*/ 0 h 720604"/>
                    <a:gd name="T4" fmla="*/ 440229 w 511969"/>
                    <a:gd name="T5" fmla="*/ 273137 h 720604"/>
                    <a:gd name="T6" fmla="*/ 292877 w 511969"/>
                    <a:gd name="T7" fmla="*/ 273137 h 720604"/>
                    <a:gd name="T8" fmla="*/ 292877 w 511969"/>
                    <a:gd name="T9" fmla="*/ 619629 h 720604"/>
                    <a:gd name="T10" fmla="*/ 138508 w 511969"/>
                    <a:gd name="T11" fmla="*/ 619629 h 720604"/>
                    <a:gd name="T12" fmla="*/ 138508 w 511969"/>
                    <a:gd name="T13" fmla="*/ 276994 h 720604"/>
                    <a:gd name="T14" fmla="*/ 0 w 511969"/>
                    <a:gd name="T15" fmla="*/ 276994 h 7206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11969" h="720604">
                      <a:moveTo>
                        <a:pt x="0" y="0"/>
                      </a:moveTo>
                      <a:lnTo>
                        <a:pt x="511969" y="0"/>
                      </a:lnTo>
                      <a:lnTo>
                        <a:pt x="511969" y="317647"/>
                      </a:lnTo>
                      <a:lnTo>
                        <a:pt x="340604" y="317647"/>
                      </a:lnTo>
                      <a:lnTo>
                        <a:pt x="340604" y="720604"/>
                      </a:lnTo>
                      <a:lnTo>
                        <a:pt x="161079" y="720604"/>
                      </a:lnTo>
                      <a:lnTo>
                        <a:pt x="161079" y="322133"/>
                      </a:lnTo>
                      <a:lnTo>
                        <a:pt x="0" y="322133"/>
                      </a:lnTo>
                      <a:lnTo>
                        <a:pt x="0" y="0"/>
                      </a:lnTo>
                      <a:close/>
                    </a:path>
                  </a:pathLst>
                </a:custGeom>
                <a:solidFill>
                  <a:srgbClr val="E27976"/>
                </a:solidFill>
                <a:ln w="9525" cap="flat" cmpd="sng">
                  <a:solidFill>
                    <a:schemeClr val="tx1"/>
                  </a:solidFill>
                  <a:prstDash val="solid"/>
                  <a:round/>
                  <a:headEnd type="none" w="med" len="med"/>
                  <a:tailEnd type="none" w="med" len="med"/>
                </a:ln>
              </p:spPr>
              <p:txBody>
                <a:bodyPr/>
                <a:lstStyle/>
                <a:p>
                  <a:endParaRPr lang="en-US" sz="1350"/>
                </a:p>
              </p:txBody>
            </p:sp>
            <p:sp>
              <p:nvSpPr>
                <p:cNvPr id="20" name="Rectangle 19">
                  <a:extLst>
                    <a:ext uri="{FF2B5EF4-FFF2-40B4-BE49-F238E27FC236}">
                      <a16:creationId xmlns:a16="http://schemas.microsoft.com/office/drawing/2014/main" id="{216FC1FB-1482-7740-96F3-58D52B9D2B68}"/>
                    </a:ext>
                  </a:extLst>
                </p:cNvPr>
                <p:cNvSpPr/>
                <p:nvPr/>
              </p:nvSpPr>
              <p:spPr bwMode="auto">
                <a:xfrm>
                  <a:off x="9917040" y="2519545"/>
                  <a:ext cx="3644386" cy="1733550"/>
                </a:xfrm>
                <a:prstGeom prst="rect">
                  <a:avLst/>
                </a:prstGeom>
                <a:solidFill>
                  <a:schemeClr val="bg2">
                    <a:lumMod val="40000"/>
                    <a:lumOff val="60000"/>
                  </a:schemeClr>
                </a:solidFill>
                <a:ln w="9525" cap="flat" cmpd="sng" algn="ctr">
                  <a:solidFill>
                    <a:schemeClr val="tx1"/>
                  </a:solidFill>
                  <a:prstDash val="solid"/>
                  <a:round/>
                  <a:headEnd type="none" w="med" len="med"/>
                  <a:tailEnd type="none" w="med" len="med"/>
                </a:ln>
                <a:effectLst/>
              </p:spPr>
              <p:txBody>
                <a:bodyPr/>
                <a:lstStyle/>
                <a:p>
                  <a:pPr defTabSz="684610">
                    <a:defRPr/>
                  </a:pPr>
                  <a:endParaRPr lang="en-US" sz="1350">
                    <a:ea typeface="ＭＳ Ｐゴシック" pitchFamily="50" charset="-128"/>
                  </a:endParaRPr>
                </a:p>
              </p:txBody>
            </p:sp>
            <p:sp>
              <p:nvSpPr>
                <p:cNvPr id="21" name="Rectangle 246">
                  <a:extLst>
                    <a:ext uri="{FF2B5EF4-FFF2-40B4-BE49-F238E27FC236}">
                      <a16:creationId xmlns:a16="http://schemas.microsoft.com/office/drawing/2014/main" id="{739BAAC1-376D-DA4E-8E31-3ED6FE4C68CF}"/>
                    </a:ext>
                  </a:extLst>
                </p:cNvPr>
                <p:cNvSpPr>
                  <a:spLocks noChangeArrowheads="1"/>
                </p:cNvSpPr>
                <p:nvPr/>
              </p:nvSpPr>
              <p:spPr bwMode="auto">
                <a:xfrm>
                  <a:off x="9910690" y="2226282"/>
                  <a:ext cx="551309" cy="293753"/>
                </a:xfrm>
                <a:prstGeom prst="rect">
                  <a:avLst/>
                </a:prstGeom>
                <a:solidFill>
                  <a:srgbClr val="8BE17F"/>
                </a:solidFill>
                <a:ln w="9525">
                  <a:solidFill>
                    <a:schemeClr val="tx1"/>
                  </a:solidFill>
                  <a:round/>
                  <a:headEnd/>
                  <a:tailEnd/>
                </a:ln>
              </p:spPr>
              <p:txBody>
                <a:bodyPr/>
                <a:lstStyle/>
                <a:p>
                  <a:pPr defTabSz="684610"/>
                  <a:endParaRPr lang="en-US" sz="1350"/>
                </a:p>
              </p:txBody>
            </p:sp>
            <p:sp>
              <p:nvSpPr>
                <p:cNvPr id="22" name="Rectangle 247">
                  <a:extLst>
                    <a:ext uri="{FF2B5EF4-FFF2-40B4-BE49-F238E27FC236}">
                      <a16:creationId xmlns:a16="http://schemas.microsoft.com/office/drawing/2014/main" id="{513D7C40-6083-5847-B232-563295260F3D}"/>
                    </a:ext>
                  </a:extLst>
                </p:cNvPr>
                <p:cNvSpPr>
                  <a:spLocks noChangeArrowheads="1"/>
                </p:cNvSpPr>
                <p:nvPr/>
              </p:nvSpPr>
              <p:spPr bwMode="auto">
                <a:xfrm>
                  <a:off x="10679946" y="2225688"/>
                  <a:ext cx="393778" cy="293753"/>
                </a:xfrm>
                <a:prstGeom prst="rect">
                  <a:avLst/>
                </a:prstGeom>
                <a:solidFill>
                  <a:srgbClr val="8BE17F"/>
                </a:solidFill>
                <a:ln w="9525">
                  <a:solidFill>
                    <a:schemeClr val="tx1"/>
                  </a:solidFill>
                  <a:round/>
                  <a:headEnd/>
                  <a:tailEnd/>
                </a:ln>
              </p:spPr>
              <p:txBody>
                <a:bodyPr/>
                <a:lstStyle/>
                <a:p>
                  <a:pPr defTabSz="684610"/>
                  <a:endParaRPr lang="en-US" sz="1350"/>
                </a:p>
              </p:txBody>
            </p:sp>
            <p:sp>
              <p:nvSpPr>
                <p:cNvPr id="23" name="Rectangle 248">
                  <a:extLst>
                    <a:ext uri="{FF2B5EF4-FFF2-40B4-BE49-F238E27FC236}">
                      <a16:creationId xmlns:a16="http://schemas.microsoft.com/office/drawing/2014/main" id="{FFDC4C14-A7CC-AD42-BE46-61546433D4BD}"/>
                    </a:ext>
                  </a:extLst>
                </p:cNvPr>
                <p:cNvSpPr>
                  <a:spLocks noChangeArrowheads="1"/>
                </p:cNvSpPr>
                <p:nvPr/>
              </p:nvSpPr>
              <p:spPr bwMode="auto">
                <a:xfrm>
                  <a:off x="11282923" y="2225688"/>
                  <a:ext cx="393778" cy="293753"/>
                </a:xfrm>
                <a:prstGeom prst="rect">
                  <a:avLst/>
                </a:prstGeom>
                <a:solidFill>
                  <a:srgbClr val="8BE17F"/>
                </a:solidFill>
                <a:ln w="9525">
                  <a:solidFill>
                    <a:schemeClr val="tx1"/>
                  </a:solidFill>
                  <a:round/>
                  <a:headEnd/>
                  <a:tailEnd/>
                </a:ln>
              </p:spPr>
              <p:txBody>
                <a:bodyPr/>
                <a:lstStyle/>
                <a:p>
                  <a:pPr defTabSz="684610"/>
                  <a:endParaRPr lang="en-US" sz="1350"/>
                </a:p>
              </p:txBody>
            </p:sp>
            <p:sp>
              <p:nvSpPr>
                <p:cNvPr id="24" name="Rectangle 249">
                  <a:extLst>
                    <a:ext uri="{FF2B5EF4-FFF2-40B4-BE49-F238E27FC236}">
                      <a16:creationId xmlns:a16="http://schemas.microsoft.com/office/drawing/2014/main" id="{70C990DA-FE52-CF44-9C64-C1960DEB91FA}"/>
                    </a:ext>
                  </a:extLst>
                </p:cNvPr>
                <p:cNvSpPr>
                  <a:spLocks noChangeArrowheads="1"/>
                </p:cNvSpPr>
                <p:nvPr/>
              </p:nvSpPr>
              <p:spPr bwMode="auto">
                <a:xfrm>
                  <a:off x="13088426" y="2225688"/>
                  <a:ext cx="483086" cy="293753"/>
                </a:xfrm>
                <a:prstGeom prst="rect">
                  <a:avLst/>
                </a:prstGeom>
                <a:solidFill>
                  <a:srgbClr val="8BE17F"/>
                </a:solidFill>
                <a:ln w="9525">
                  <a:solidFill>
                    <a:schemeClr val="tx1"/>
                  </a:solidFill>
                  <a:round/>
                  <a:headEnd/>
                  <a:tailEnd/>
                </a:ln>
              </p:spPr>
              <p:txBody>
                <a:bodyPr/>
                <a:lstStyle/>
                <a:p>
                  <a:pPr defTabSz="684610"/>
                  <a:endParaRPr lang="en-US" sz="1350"/>
                </a:p>
              </p:txBody>
            </p:sp>
            <p:sp>
              <p:nvSpPr>
                <p:cNvPr id="25" name="Rectangle 24">
                  <a:extLst>
                    <a:ext uri="{FF2B5EF4-FFF2-40B4-BE49-F238E27FC236}">
                      <a16:creationId xmlns:a16="http://schemas.microsoft.com/office/drawing/2014/main" id="{47B33E8A-B210-1144-BDAF-01F88FBBD664}"/>
                    </a:ext>
                  </a:extLst>
                </p:cNvPr>
                <p:cNvSpPr/>
                <p:nvPr/>
              </p:nvSpPr>
              <p:spPr bwMode="auto">
                <a:xfrm>
                  <a:off x="9917040" y="2522720"/>
                  <a:ext cx="3644386" cy="120650"/>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lstStyle/>
                <a:p>
                  <a:pPr defTabSz="684610">
                    <a:defRPr/>
                  </a:pPr>
                  <a:endParaRPr lang="en-US" sz="1350">
                    <a:ea typeface="ＭＳ Ｐゴシック" pitchFamily="50" charset="-128"/>
                  </a:endParaRPr>
                </a:p>
              </p:txBody>
            </p:sp>
            <p:sp>
              <p:nvSpPr>
                <p:cNvPr id="26" name="Rectangle 25">
                  <a:extLst>
                    <a:ext uri="{FF2B5EF4-FFF2-40B4-BE49-F238E27FC236}">
                      <a16:creationId xmlns:a16="http://schemas.microsoft.com/office/drawing/2014/main" id="{EA253F6C-A716-D94E-997C-025B739310CC}"/>
                    </a:ext>
                  </a:extLst>
                </p:cNvPr>
                <p:cNvSpPr/>
                <p:nvPr/>
              </p:nvSpPr>
              <p:spPr bwMode="auto">
                <a:xfrm>
                  <a:off x="9920215" y="3167245"/>
                  <a:ext cx="3641211" cy="355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a:lstStyle/>
                <a:p>
                  <a:pPr defTabSz="684610">
                    <a:defRPr/>
                  </a:pPr>
                  <a:endParaRPr lang="en-US" sz="1350" dirty="0">
                    <a:ea typeface="ＭＳ Ｐゴシック" pitchFamily="50" charset="-128"/>
                  </a:endParaRPr>
                </a:p>
              </p:txBody>
            </p:sp>
            <p:sp>
              <p:nvSpPr>
                <p:cNvPr id="27" name="TextBox 258">
                  <a:extLst>
                    <a:ext uri="{FF2B5EF4-FFF2-40B4-BE49-F238E27FC236}">
                      <a16:creationId xmlns:a16="http://schemas.microsoft.com/office/drawing/2014/main" id="{B9A5D435-3965-5849-A6EA-421FD46FAFCB}"/>
                    </a:ext>
                  </a:extLst>
                </p:cNvPr>
                <p:cNvSpPr txBox="1">
                  <a:spLocks noChangeArrowheads="1"/>
                </p:cNvSpPr>
                <p:nvPr/>
              </p:nvSpPr>
              <p:spPr bwMode="auto">
                <a:xfrm>
                  <a:off x="10344593" y="1852042"/>
                  <a:ext cx="453402" cy="335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algn="ctr" eaLnBrk="1" hangingPunct="1"/>
                  <a:r>
                    <a:rPr lang="en-US" sz="1125" dirty="0"/>
                    <a:t>B</a:t>
                  </a:r>
                  <a:r>
                    <a:rPr lang="en-US" sz="1125" baseline="-25000" dirty="0"/>
                    <a:t>1</a:t>
                  </a:r>
                </a:p>
              </p:txBody>
            </p:sp>
            <p:sp>
              <p:nvSpPr>
                <p:cNvPr id="28" name="Freeform 242">
                  <a:extLst>
                    <a:ext uri="{FF2B5EF4-FFF2-40B4-BE49-F238E27FC236}">
                      <a16:creationId xmlns:a16="http://schemas.microsoft.com/office/drawing/2014/main" id="{33078352-D514-6C45-9247-4132E78FF4CC}"/>
                    </a:ext>
                  </a:extLst>
                </p:cNvPr>
                <p:cNvSpPr>
                  <a:spLocks/>
                </p:cNvSpPr>
                <p:nvPr/>
              </p:nvSpPr>
              <p:spPr bwMode="auto">
                <a:xfrm>
                  <a:off x="12749798" y="1900484"/>
                  <a:ext cx="440403" cy="619761"/>
                </a:xfrm>
                <a:custGeom>
                  <a:avLst/>
                  <a:gdLst>
                    <a:gd name="T0" fmla="*/ 0 w 511969"/>
                    <a:gd name="T1" fmla="*/ 0 h 720604"/>
                    <a:gd name="T2" fmla="*/ 440229 w 511969"/>
                    <a:gd name="T3" fmla="*/ 0 h 720604"/>
                    <a:gd name="T4" fmla="*/ 440229 w 511969"/>
                    <a:gd name="T5" fmla="*/ 269985 h 720604"/>
                    <a:gd name="T6" fmla="*/ 304456 w 511969"/>
                    <a:gd name="T7" fmla="*/ 269985 h 720604"/>
                    <a:gd name="T8" fmla="*/ 304456 w 511969"/>
                    <a:gd name="T9" fmla="*/ 619629 h 720604"/>
                    <a:gd name="T10" fmla="*/ 0 w 511969"/>
                    <a:gd name="T11" fmla="*/ 619629 h 720604"/>
                    <a:gd name="T12" fmla="*/ 0 w 511969"/>
                    <a:gd name="T13" fmla="*/ 615772 h 720604"/>
                    <a:gd name="T14" fmla="*/ 157624 w 511969"/>
                    <a:gd name="T15" fmla="*/ 615772 h 720604"/>
                    <a:gd name="T16" fmla="*/ 157624 w 511969"/>
                    <a:gd name="T17" fmla="*/ 266128 h 720604"/>
                    <a:gd name="T18" fmla="*/ 0 w 511969"/>
                    <a:gd name="T19" fmla="*/ 266128 h 7206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1969" h="720604">
                      <a:moveTo>
                        <a:pt x="0" y="0"/>
                      </a:moveTo>
                      <a:lnTo>
                        <a:pt x="511969" y="0"/>
                      </a:lnTo>
                      <a:lnTo>
                        <a:pt x="511969" y="313982"/>
                      </a:lnTo>
                      <a:lnTo>
                        <a:pt x="354070" y="313982"/>
                      </a:lnTo>
                      <a:lnTo>
                        <a:pt x="354070" y="720604"/>
                      </a:lnTo>
                      <a:lnTo>
                        <a:pt x="0" y="720604"/>
                      </a:lnTo>
                      <a:lnTo>
                        <a:pt x="0" y="716118"/>
                      </a:lnTo>
                      <a:lnTo>
                        <a:pt x="183310" y="716118"/>
                      </a:lnTo>
                      <a:lnTo>
                        <a:pt x="183310" y="309496"/>
                      </a:lnTo>
                      <a:lnTo>
                        <a:pt x="0" y="309496"/>
                      </a:lnTo>
                      <a:lnTo>
                        <a:pt x="0" y="0"/>
                      </a:lnTo>
                      <a:close/>
                    </a:path>
                  </a:pathLst>
                </a:custGeom>
                <a:solidFill>
                  <a:srgbClr val="E27976"/>
                </a:solidFill>
                <a:ln w="9525" cap="flat" cmpd="sng">
                  <a:solidFill>
                    <a:schemeClr val="tx1"/>
                  </a:solidFill>
                  <a:prstDash val="solid"/>
                  <a:round/>
                  <a:headEnd type="none" w="med" len="med"/>
                  <a:tailEnd type="none" w="med" len="med"/>
                </a:ln>
              </p:spPr>
              <p:txBody>
                <a:bodyPr/>
                <a:lstStyle/>
                <a:p>
                  <a:endParaRPr lang="en-US" sz="1350"/>
                </a:p>
              </p:txBody>
            </p:sp>
            <p:sp>
              <p:nvSpPr>
                <p:cNvPr id="29" name="Freeform 243">
                  <a:extLst>
                    <a:ext uri="{FF2B5EF4-FFF2-40B4-BE49-F238E27FC236}">
                      <a16:creationId xmlns:a16="http://schemas.microsoft.com/office/drawing/2014/main" id="{42C77FE1-2618-AD49-AC6D-CCF7CC6C0CFF}"/>
                    </a:ext>
                  </a:extLst>
                </p:cNvPr>
                <p:cNvSpPr>
                  <a:spLocks/>
                </p:cNvSpPr>
                <p:nvPr/>
              </p:nvSpPr>
              <p:spPr bwMode="auto">
                <a:xfrm>
                  <a:off x="12157319" y="1900484"/>
                  <a:ext cx="440403" cy="619761"/>
                </a:xfrm>
                <a:custGeom>
                  <a:avLst/>
                  <a:gdLst>
                    <a:gd name="T0" fmla="*/ 0 w 511969"/>
                    <a:gd name="T1" fmla="*/ 0 h 720604"/>
                    <a:gd name="T2" fmla="*/ 440229 w 511969"/>
                    <a:gd name="T3" fmla="*/ 0 h 720604"/>
                    <a:gd name="T4" fmla="*/ 440229 w 511969"/>
                    <a:gd name="T5" fmla="*/ 266128 h 720604"/>
                    <a:gd name="T6" fmla="*/ 293531 w 511969"/>
                    <a:gd name="T7" fmla="*/ 266128 h 720604"/>
                    <a:gd name="T8" fmla="*/ 293531 w 511969"/>
                    <a:gd name="T9" fmla="*/ 615772 h 720604"/>
                    <a:gd name="T10" fmla="*/ 440229 w 511969"/>
                    <a:gd name="T11" fmla="*/ 615772 h 720604"/>
                    <a:gd name="T12" fmla="*/ 440229 w 511969"/>
                    <a:gd name="T13" fmla="*/ 619629 h 720604"/>
                    <a:gd name="T14" fmla="*/ 0 w 511969"/>
                    <a:gd name="T15" fmla="*/ 619629 h 720604"/>
                    <a:gd name="T16" fmla="*/ 0 w 511969"/>
                    <a:gd name="T17" fmla="*/ 615772 h 720604"/>
                    <a:gd name="T18" fmla="*/ 146698 w 511969"/>
                    <a:gd name="T19" fmla="*/ 615772 h 720604"/>
                    <a:gd name="T20" fmla="*/ 146698 w 511969"/>
                    <a:gd name="T21" fmla="*/ 266128 h 720604"/>
                    <a:gd name="T22" fmla="*/ 0 w 511969"/>
                    <a:gd name="T23" fmla="*/ 266128 h 72060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1969" h="720604">
                      <a:moveTo>
                        <a:pt x="0" y="0"/>
                      </a:moveTo>
                      <a:lnTo>
                        <a:pt x="511969" y="0"/>
                      </a:lnTo>
                      <a:lnTo>
                        <a:pt x="511969" y="309496"/>
                      </a:lnTo>
                      <a:lnTo>
                        <a:pt x="341365" y="309496"/>
                      </a:lnTo>
                      <a:lnTo>
                        <a:pt x="341365" y="716118"/>
                      </a:lnTo>
                      <a:lnTo>
                        <a:pt x="511969" y="716118"/>
                      </a:lnTo>
                      <a:lnTo>
                        <a:pt x="511969" y="720604"/>
                      </a:lnTo>
                      <a:lnTo>
                        <a:pt x="0" y="720604"/>
                      </a:lnTo>
                      <a:lnTo>
                        <a:pt x="0" y="716118"/>
                      </a:lnTo>
                      <a:lnTo>
                        <a:pt x="170604" y="716118"/>
                      </a:lnTo>
                      <a:lnTo>
                        <a:pt x="170604" y="309496"/>
                      </a:lnTo>
                      <a:lnTo>
                        <a:pt x="0" y="309496"/>
                      </a:lnTo>
                      <a:lnTo>
                        <a:pt x="0" y="0"/>
                      </a:lnTo>
                      <a:close/>
                    </a:path>
                  </a:pathLst>
                </a:custGeom>
                <a:solidFill>
                  <a:srgbClr val="E27976"/>
                </a:solidFill>
                <a:ln w="9525" cap="flat" cmpd="sng">
                  <a:solidFill>
                    <a:schemeClr val="tx1"/>
                  </a:solidFill>
                  <a:prstDash val="solid"/>
                  <a:round/>
                  <a:headEnd type="none" w="med" len="med"/>
                  <a:tailEnd type="none" w="med" len="med"/>
                </a:ln>
              </p:spPr>
              <p:txBody>
                <a:bodyPr/>
                <a:lstStyle/>
                <a:p>
                  <a:endParaRPr lang="en-US" sz="1350"/>
                </a:p>
              </p:txBody>
            </p:sp>
            <p:sp>
              <p:nvSpPr>
                <p:cNvPr id="30" name="Rectangle 247">
                  <a:extLst>
                    <a:ext uri="{FF2B5EF4-FFF2-40B4-BE49-F238E27FC236}">
                      <a16:creationId xmlns:a16="http://schemas.microsoft.com/office/drawing/2014/main" id="{8B20AB03-6030-6B4F-BA0C-1BDEF9C69685}"/>
                    </a:ext>
                  </a:extLst>
                </p:cNvPr>
                <p:cNvSpPr>
                  <a:spLocks noChangeArrowheads="1"/>
                </p:cNvSpPr>
                <p:nvPr/>
              </p:nvSpPr>
              <p:spPr bwMode="auto">
                <a:xfrm>
                  <a:off x="11879359" y="2227177"/>
                  <a:ext cx="393778" cy="293753"/>
                </a:xfrm>
                <a:prstGeom prst="rect">
                  <a:avLst/>
                </a:prstGeom>
                <a:solidFill>
                  <a:srgbClr val="8BE17F"/>
                </a:solidFill>
                <a:ln w="9525">
                  <a:solidFill>
                    <a:schemeClr val="tx1"/>
                  </a:solidFill>
                  <a:round/>
                  <a:headEnd/>
                  <a:tailEnd/>
                </a:ln>
              </p:spPr>
              <p:txBody>
                <a:bodyPr/>
                <a:lstStyle/>
                <a:p>
                  <a:pPr defTabSz="684610"/>
                  <a:endParaRPr lang="en-US" sz="1350"/>
                </a:p>
              </p:txBody>
            </p:sp>
            <p:sp>
              <p:nvSpPr>
                <p:cNvPr id="31" name="Rectangle 248">
                  <a:extLst>
                    <a:ext uri="{FF2B5EF4-FFF2-40B4-BE49-F238E27FC236}">
                      <a16:creationId xmlns:a16="http://schemas.microsoft.com/office/drawing/2014/main" id="{4CE13BF5-ED8D-B044-B40F-E43BD2D96BC3}"/>
                    </a:ext>
                  </a:extLst>
                </p:cNvPr>
                <p:cNvSpPr>
                  <a:spLocks noChangeArrowheads="1"/>
                </p:cNvSpPr>
                <p:nvPr/>
              </p:nvSpPr>
              <p:spPr bwMode="auto">
                <a:xfrm>
                  <a:off x="12482336" y="2227177"/>
                  <a:ext cx="393778" cy="293753"/>
                </a:xfrm>
                <a:prstGeom prst="rect">
                  <a:avLst/>
                </a:prstGeom>
                <a:solidFill>
                  <a:srgbClr val="8BE17F"/>
                </a:solidFill>
                <a:ln w="9525">
                  <a:solidFill>
                    <a:schemeClr val="tx1"/>
                  </a:solidFill>
                  <a:round/>
                  <a:headEnd/>
                  <a:tailEnd/>
                </a:ln>
              </p:spPr>
              <p:txBody>
                <a:bodyPr/>
                <a:lstStyle/>
                <a:p>
                  <a:pPr defTabSz="684610"/>
                  <a:endParaRPr lang="en-US" sz="1350"/>
                </a:p>
              </p:txBody>
            </p:sp>
            <p:grpSp>
              <p:nvGrpSpPr>
                <p:cNvPr id="32" name="Group 31">
                  <a:extLst>
                    <a:ext uri="{FF2B5EF4-FFF2-40B4-BE49-F238E27FC236}">
                      <a16:creationId xmlns:a16="http://schemas.microsoft.com/office/drawing/2014/main" id="{9561543D-D17B-6D47-B35E-5E1865F7C1CA}"/>
                    </a:ext>
                  </a:extLst>
                </p:cNvPr>
                <p:cNvGrpSpPr/>
                <p:nvPr/>
              </p:nvGrpSpPr>
              <p:grpSpPr>
                <a:xfrm>
                  <a:off x="9917040" y="3265030"/>
                  <a:ext cx="3644387" cy="255922"/>
                  <a:chOff x="2048507" y="3959010"/>
                  <a:chExt cx="3644387" cy="255922"/>
                </a:xfrm>
              </p:grpSpPr>
              <p:pic>
                <p:nvPicPr>
                  <p:cNvPr id="61" name="Picture 60">
                    <a:extLst>
                      <a:ext uri="{FF2B5EF4-FFF2-40B4-BE49-F238E27FC236}">
                        <a16:creationId xmlns:a16="http://schemas.microsoft.com/office/drawing/2014/main" id="{2F31F604-3BD3-EA41-B277-07C3F671C705}"/>
                      </a:ext>
                    </a:extLst>
                  </p:cNvPr>
                  <p:cNvPicPr>
                    <a:picLocks noChangeAspect="1"/>
                  </p:cNvPicPr>
                  <p:nvPr/>
                </p:nvPicPr>
                <p:blipFill>
                  <a:blip r:embed="rId5"/>
                  <a:stretch>
                    <a:fillRect/>
                  </a:stretch>
                </p:blipFill>
                <p:spPr>
                  <a:xfrm>
                    <a:off x="2285999" y="3959010"/>
                    <a:ext cx="3191523" cy="252747"/>
                  </a:xfrm>
                  <a:prstGeom prst="rect">
                    <a:avLst/>
                  </a:prstGeom>
                </p:spPr>
              </p:pic>
              <p:sp>
                <p:nvSpPr>
                  <p:cNvPr id="62" name="Rectangle 61">
                    <a:extLst>
                      <a:ext uri="{FF2B5EF4-FFF2-40B4-BE49-F238E27FC236}">
                        <a16:creationId xmlns:a16="http://schemas.microsoft.com/office/drawing/2014/main" id="{2C051F23-6314-0A43-B292-408D2ABF4F75}"/>
                      </a:ext>
                    </a:extLst>
                  </p:cNvPr>
                  <p:cNvSpPr/>
                  <p:nvPr/>
                </p:nvSpPr>
                <p:spPr>
                  <a:xfrm>
                    <a:off x="2048507" y="4100861"/>
                    <a:ext cx="457161" cy="114071"/>
                  </a:xfrm>
                  <a:prstGeom prst="rect">
                    <a:avLst/>
                  </a:prstGeom>
                  <a:solidFill>
                    <a:srgbClr val="37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1981968F-4293-1D42-A9A8-029AA8C269AF}"/>
                      </a:ext>
                    </a:extLst>
                  </p:cNvPr>
                  <p:cNvSpPr/>
                  <p:nvPr/>
                </p:nvSpPr>
                <p:spPr>
                  <a:xfrm>
                    <a:off x="5308210" y="4097686"/>
                    <a:ext cx="384684" cy="114071"/>
                  </a:xfrm>
                  <a:prstGeom prst="rect">
                    <a:avLst/>
                  </a:prstGeom>
                  <a:solidFill>
                    <a:srgbClr val="37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 name="Group 32">
                  <a:extLst>
                    <a:ext uri="{FF2B5EF4-FFF2-40B4-BE49-F238E27FC236}">
                      <a16:creationId xmlns:a16="http://schemas.microsoft.com/office/drawing/2014/main" id="{708C8B89-6FCC-DE4F-A9D9-B520025C6786}"/>
                    </a:ext>
                  </a:extLst>
                </p:cNvPr>
                <p:cNvGrpSpPr/>
                <p:nvPr/>
              </p:nvGrpSpPr>
              <p:grpSpPr>
                <a:xfrm>
                  <a:off x="12584375" y="2981188"/>
                  <a:ext cx="429829" cy="659136"/>
                  <a:chOff x="6475299" y="4698696"/>
                  <a:chExt cx="429829" cy="659136"/>
                </a:xfrm>
              </p:grpSpPr>
              <p:grpSp>
                <p:nvGrpSpPr>
                  <p:cNvPr id="57" name="Group 56">
                    <a:extLst>
                      <a:ext uri="{FF2B5EF4-FFF2-40B4-BE49-F238E27FC236}">
                        <a16:creationId xmlns:a16="http://schemas.microsoft.com/office/drawing/2014/main" id="{088C6B0A-1589-1F41-B111-E1F188475F5A}"/>
                      </a:ext>
                    </a:extLst>
                  </p:cNvPr>
                  <p:cNvGrpSpPr/>
                  <p:nvPr/>
                </p:nvGrpSpPr>
                <p:grpSpPr>
                  <a:xfrm>
                    <a:off x="6475299" y="4698696"/>
                    <a:ext cx="342294" cy="659136"/>
                    <a:chOff x="4662041" y="3610540"/>
                    <a:chExt cx="389111" cy="749289"/>
                  </a:xfrm>
                </p:grpSpPr>
                <p:sp>
                  <p:nvSpPr>
                    <p:cNvPr id="59" name="Down Arrow 225">
                      <a:extLst>
                        <a:ext uri="{FF2B5EF4-FFF2-40B4-BE49-F238E27FC236}">
                          <a16:creationId xmlns:a16="http://schemas.microsoft.com/office/drawing/2014/main" id="{FF699E46-8E14-EF4D-A3BD-2CF0996B9DDD}"/>
                        </a:ext>
                      </a:extLst>
                    </p:cNvPr>
                    <p:cNvSpPr/>
                    <p:nvPr/>
                  </p:nvSpPr>
                  <p:spPr>
                    <a:xfrm rot="9072172">
                      <a:off x="4760190" y="3610540"/>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60" name="Oval 59">
                      <a:extLst>
                        <a:ext uri="{FF2B5EF4-FFF2-40B4-BE49-F238E27FC236}">
                          <a16:creationId xmlns:a16="http://schemas.microsoft.com/office/drawing/2014/main" id="{A5AAEBB6-388A-DB4A-A3B6-C77E5ED70ACB}"/>
                        </a:ext>
                      </a:extLst>
                    </p:cNvPr>
                    <p:cNvSpPr/>
                    <p:nvPr/>
                  </p:nvSpPr>
                  <p:spPr>
                    <a:xfrm>
                      <a:off x="4662041" y="3820666"/>
                      <a:ext cx="389111" cy="401321"/>
                    </a:xfrm>
                    <a:prstGeom prst="ellipse">
                      <a:avLst/>
                    </a:prstGeom>
                    <a:solidFill>
                      <a:srgbClr val="DB3B3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baseline="30000" dirty="0">
                        <a:solidFill>
                          <a:schemeClr val="tx1"/>
                        </a:solidFill>
                      </a:endParaRPr>
                    </a:p>
                  </p:txBody>
                </p:sp>
              </p:grpSp>
              <p:sp>
                <p:nvSpPr>
                  <p:cNvPr id="58" name="TextBox 57">
                    <a:extLst>
                      <a:ext uri="{FF2B5EF4-FFF2-40B4-BE49-F238E27FC236}">
                        <a16:creationId xmlns:a16="http://schemas.microsoft.com/office/drawing/2014/main" id="{901ED938-4495-6B44-8AF4-B686D55BE66C}"/>
                      </a:ext>
                    </a:extLst>
                  </p:cNvPr>
                  <p:cNvSpPr txBox="1"/>
                  <p:nvPr/>
                </p:nvSpPr>
                <p:spPr>
                  <a:xfrm>
                    <a:off x="6486201" y="4849942"/>
                    <a:ext cx="418927" cy="335640"/>
                  </a:xfrm>
                  <a:prstGeom prst="rect">
                    <a:avLst/>
                  </a:prstGeom>
                  <a:noFill/>
                </p:spPr>
                <p:txBody>
                  <a:bodyPr wrap="square" rtlCol="0">
                    <a:spAutoFit/>
                  </a:bodyPr>
                  <a:lstStyle/>
                  <a:p>
                    <a:r>
                      <a:rPr lang="en-US" sz="1125" dirty="0">
                        <a:solidFill>
                          <a:schemeClr val="bg1"/>
                        </a:solidFill>
                      </a:rPr>
                      <a:t>e</a:t>
                    </a:r>
                    <a:r>
                      <a:rPr lang="en-US" sz="1125" baseline="30000" dirty="0">
                        <a:solidFill>
                          <a:schemeClr val="bg1"/>
                        </a:solidFill>
                      </a:rPr>
                      <a:t>-</a:t>
                    </a:r>
                  </a:p>
                </p:txBody>
              </p:sp>
            </p:grpSp>
            <p:grpSp>
              <p:nvGrpSpPr>
                <p:cNvPr id="34" name="Group 33">
                  <a:extLst>
                    <a:ext uri="{FF2B5EF4-FFF2-40B4-BE49-F238E27FC236}">
                      <a16:creationId xmlns:a16="http://schemas.microsoft.com/office/drawing/2014/main" id="{C059C395-9216-7E4E-9EEC-3A553557E647}"/>
                    </a:ext>
                  </a:extLst>
                </p:cNvPr>
                <p:cNvGrpSpPr/>
                <p:nvPr/>
              </p:nvGrpSpPr>
              <p:grpSpPr>
                <a:xfrm>
                  <a:off x="11937536" y="2965313"/>
                  <a:ext cx="419116" cy="659136"/>
                  <a:chOff x="6475299" y="4682821"/>
                  <a:chExt cx="419116" cy="659136"/>
                </a:xfrm>
              </p:grpSpPr>
              <p:grpSp>
                <p:nvGrpSpPr>
                  <p:cNvPr id="53" name="Group 52">
                    <a:extLst>
                      <a:ext uri="{FF2B5EF4-FFF2-40B4-BE49-F238E27FC236}">
                        <a16:creationId xmlns:a16="http://schemas.microsoft.com/office/drawing/2014/main" id="{6387FC75-F23F-1B4C-9143-AC426DDB1271}"/>
                      </a:ext>
                    </a:extLst>
                  </p:cNvPr>
                  <p:cNvGrpSpPr/>
                  <p:nvPr/>
                </p:nvGrpSpPr>
                <p:grpSpPr>
                  <a:xfrm>
                    <a:off x="6475299" y="4682821"/>
                    <a:ext cx="342294" cy="659136"/>
                    <a:chOff x="4662041" y="3592494"/>
                    <a:chExt cx="389111" cy="749289"/>
                  </a:xfrm>
                </p:grpSpPr>
                <p:sp>
                  <p:nvSpPr>
                    <p:cNvPr id="55" name="Down Arrow 221">
                      <a:extLst>
                        <a:ext uri="{FF2B5EF4-FFF2-40B4-BE49-F238E27FC236}">
                          <a16:creationId xmlns:a16="http://schemas.microsoft.com/office/drawing/2014/main" id="{0C3B5703-FEB4-F64D-80EA-04A3367A8B3C}"/>
                        </a:ext>
                      </a:extLst>
                    </p:cNvPr>
                    <p:cNvSpPr/>
                    <p:nvPr/>
                  </p:nvSpPr>
                  <p:spPr>
                    <a:xfrm rot="11693068">
                      <a:off x="4796283" y="3592494"/>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6" name="Oval 55">
                      <a:extLst>
                        <a:ext uri="{FF2B5EF4-FFF2-40B4-BE49-F238E27FC236}">
                          <a16:creationId xmlns:a16="http://schemas.microsoft.com/office/drawing/2014/main" id="{083FCAAF-F558-9F43-A780-837743757812}"/>
                        </a:ext>
                      </a:extLst>
                    </p:cNvPr>
                    <p:cNvSpPr/>
                    <p:nvPr/>
                  </p:nvSpPr>
                  <p:spPr>
                    <a:xfrm>
                      <a:off x="4662041" y="3820666"/>
                      <a:ext cx="389111" cy="401321"/>
                    </a:xfrm>
                    <a:prstGeom prst="ellipse">
                      <a:avLst/>
                    </a:prstGeom>
                    <a:solidFill>
                      <a:schemeClr val="dk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baseline="30000" dirty="0">
                        <a:solidFill>
                          <a:schemeClr val="tx1"/>
                        </a:solidFill>
                      </a:endParaRPr>
                    </a:p>
                  </p:txBody>
                </p:sp>
              </p:grpSp>
              <p:sp>
                <p:nvSpPr>
                  <p:cNvPr id="54" name="TextBox 53">
                    <a:extLst>
                      <a:ext uri="{FF2B5EF4-FFF2-40B4-BE49-F238E27FC236}">
                        <a16:creationId xmlns:a16="http://schemas.microsoft.com/office/drawing/2014/main" id="{C7C9ECEC-F43B-BB49-A922-6516098884C4}"/>
                      </a:ext>
                    </a:extLst>
                  </p:cNvPr>
                  <p:cNvSpPr txBox="1"/>
                  <p:nvPr/>
                </p:nvSpPr>
                <p:spPr>
                  <a:xfrm>
                    <a:off x="6487566" y="4856514"/>
                    <a:ext cx="406849" cy="335640"/>
                  </a:xfrm>
                  <a:prstGeom prst="rect">
                    <a:avLst/>
                  </a:prstGeom>
                  <a:noFill/>
                </p:spPr>
                <p:txBody>
                  <a:bodyPr wrap="square" rtlCol="0">
                    <a:spAutoFit/>
                  </a:bodyPr>
                  <a:lstStyle/>
                  <a:p>
                    <a:r>
                      <a:rPr lang="en-US" sz="1125" dirty="0">
                        <a:solidFill>
                          <a:schemeClr val="bg1"/>
                        </a:solidFill>
                      </a:rPr>
                      <a:t>e</a:t>
                    </a:r>
                    <a:r>
                      <a:rPr lang="en-US" sz="1125" baseline="30000" dirty="0">
                        <a:solidFill>
                          <a:schemeClr val="bg1"/>
                        </a:solidFill>
                      </a:rPr>
                      <a:t>-</a:t>
                    </a:r>
                  </a:p>
                </p:txBody>
              </p:sp>
            </p:grpSp>
            <p:grpSp>
              <p:nvGrpSpPr>
                <p:cNvPr id="35" name="Group 34">
                  <a:extLst>
                    <a:ext uri="{FF2B5EF4-FFF2-40B4-BE49-F238E27FC236}">
                      <a16:creationId xmlns:a16="http://schemas.microsoft.com/office/drawing/2014/main" id="{517F3DBC-B470-4447-BAD0-2E80F3AF5B78}"/>
                    </a:ext>
                  </a:extLst>
                </p:cNvPr>
                <p:cNvGrpSpPr/>
                <p:nvPr/>
              </p:nvGrpSpPr>
              <p:grpSpPr>
                <a:xfrm>
                  <a:off x="11283428" y="2964526"/>
                  <a:ext cx="405403" cy="659136"/>
                  <a:chOff x="6475299" y="4685996"/>
                  <a:chExt cx="405403" cy="659136"/>
                </a:xfrm>
              </p:grpSpPr>
              <p:grpSp>
                <p:nvGrpSpPr>
                  <p:cNvPr id="49" name="Group 48">
                    <a:extLst>
                      <a:ext uri="{FF2B5EF4-FFF2-40B4-BE49-F238E27FC236}">
                        <a16:creationId xmlns:a16="http://schemas.microsoft.com/office/drawing/2014/main" id="{8C4671FC-FE4E-7848-BF05-FEF324292423}"/>
                      </a:ext>
                    </a:extLst>
                  </p:cNvPr>
                  <p:cNvGrpSpPr/>
                  <p:nvPr/>
                </p:nvGrpSpPr>
                <p:grpSpPr>
                  <a:xfrm>
                    <a:off x="6475299" y="4685996"/>
                    <a:ext cx="342294" cy="659136"/>
                    <a:chOff x="4662041" y="3596103"/>
                    <a:chExt cx="389111" cy="749289"/>
                  </a:xfrm>
                </p:grpSpPr>
                <p:sp>
                  <p:nvSpPr>
                    <p:cNvPr id="51" name="Down Arrow 217">
                      <a:extLst>
                        <a:ext uri="{FF2B5EF4-FFF2-40B4-BE49-F238E27FC236}">
                          <a16:creationId xmlns:a16="http://schemas.microsoft.com/office/drawing/2014/main" id="{06925005-BB2C-FD42-B386-E4EF84156C96}"/>
                        </a:ext>
                      </a:extLst>
                    </p:cNvPr>
                    <p:cNvSpPr/>
                    <p:nvPr/>
                  </p:nvSpPr>
                  <p:spPr>
                    <a:xfrm rot="9873972">
                      <a:off x="4763799" y="3596103"/>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52" name="Oval 51">
                      <a:extLst>
                        <a:ext uri="{FF2B5EF4-FFF2-40B4-BE49-F238E27FC236}">
                          <a16:creationId xmlns:a16="http://schemas.microsoft.com/office/drawing/2014/main" id="{0E55C2C2-87E6-2D4B-B9B1-61E7DD4D7E77}"/>
                        </a:ext>
                      </a:extLst>
                    </p:cNvPr>
                    <p:cNvSpPr/>
                    <p:nvPr/>
                  </p:nvSpPr>
                  <p:spPr>
                    <a:xfrm>
                      <a:off x="4662041" y="3820666"/>
                      <a:ext cx="389111" cy="401321"/>
                    </a:xfrm>
                    <a:prstGeom prst="ellipse">
                      <a:avLst/>
                    </a:prstGeom>
                    <a:solidFill>
                      <a:srgbClr val="286696"/>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baseline="30000" dirty="0">
                        <a:solidFill>
                          <a:schemeClr val="tx1"/>
                        </a:solidFill>
                      </a:endParaRPr>
                    </a:p>
                  </p:txBody>
                </p:sp>
              </p:grpSp>
              <p:sp>
                <p:nvSpPr>
                  <p:cNvPr id="50" name="TextBox 49">
                    <a:extLst>
                      <a:ext uri="{FF2B5EF4-FFF2-40B4-BE49-F238E27FC236}">
                        <a16:creationId xmlns:a16="http://schemas.microsoft.com/office/drawing/2014/main" id="{9ABCFDD0-691B-AE41-AA00-99BBBDC54404}"/>
                      </a:ext>
                    </a:extLst>
                  </p:cNvPr>
                  <p:cNvSpPr txBox="1"/>
                  <p:nvPr/>
                </p:nvSpPr>
                <p:spPr>
                  <a:xfrm>
                    <a:off x="6488145" y="4855228"/>
                    <a:ext cx="392557" cy="335640"/>
                  </a:xfrm>
                  <a:prstGeom prst="rect">
                    <a:avLst/>
                  </a:prstGeom>
                  <a:noFill/>
                </p:spPr>
                <p:txBody>
                  <a:bodyPr wrap="square" rtlCol="0">
                    <a:spAutoFit/>
                  </a:bodyPr>
                  <a:lstStyle/>
                  <a:p>
                    <a:r>
                      <a:rPr lang="en-US" sz="1125" dirty="0">
                        <a:solidFill>
                          <a:schemeClr val="bg1"/>
                        </a:solidFill>
                      </a:rPr>
                      <a:t>e</a:t>
                    </a:r>
                    <a:r>
                      <a:rPr lang="en-US" sz="1125" baseline="30000" dirty="0">
                        <a:solidFill>
                          <a:schemeClr val="bg1"/>
                        </a:solidFill>
                      </a:rPr>
                      <a:t>-</a:t>
                    </a:r>
                  </a:p>
                </p:txBody>
              </p:sp>
            </p:grpSp>
            <p:grpSp>
              <p:nvGrpSpPr>
                <p:cNvPr id="36" name="Group 35">
                  <a:extLst>
                    <a:ext uri="{FF2B5EF4-FFF2-40B4-BE49-F238E27FC236}">
                      <a16:creationId xmlns:a16="http://schemas.microsoft.com/office/drawing/2014/main" id="{8F2C8E45-1F50-A848-8D7C-B8FB7082570C}"/>
                    </a:ext>
                  </a:extLst>
                </p:cNvPr>
                <p:cNvGrpSpPr/>
                <p:nvPr/>
              </p:nvGrpSpPr>
              <p:grpSpPr>
                <a:xfrm>
                  <a:off x="10670172" y="2950610"/>
                  <a:ext cx="342294" cy="659136"/>
                  <a:chOff x="4662041" y="3592494"/>
                  <a:chExt cx="389111" cy="749289"/>
                </a:xfrm>
              </p:grpSpPr>
              <p:sp>
                <p:nvSpPr>
                  <p:cNvPr id="47" name="Down Arrow 200">
                    <a:extLst>
                      <a:ext uri="{FF2B5EF4-FFF2-40B4-BE49-F238E27FC236}">
                        <a16:creationId xmlns:a16="http://schemas.microsoft.com/office/drawing/2014/main" id="{BA2F8973-A7DE-2345-A8C2-87E99E48D62F}"/>
                      </a:ext>
                    </a:extLst>
                  </p:cNvPr>
                  <p:cNvSpPr/>
                  <p:nvPr/>
                </p:nvSpPr>
                <p:spPr>
                  <a:xfrm rot="12374586">
                    <a:off x="4821547" y="3592494"/>
                    <a:ext cx="119435" cy="749289"/>
                  </a:xfrm>
                  <a:prstGeom prst="downArrow">
                    <a:avLst>
                      <a:gd name="adj1" fmla="val 26482"/>
                      <a:gd name="adj2" fmla="val 12054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8" name="Oval 47">
                    <a:extLst>
                      <a:ext uri="{FF2B5EF4-FFF2-40B4-BE49-F238E27FC236}">
                        <a16:creationId xmlns:a16="http://schemas.microsoft.com/office/drawing/2014/main" id="{3348E7D7-A88D-4447-8748-BC658E1C0A84}"/>
                      </a:ext>
                    </a:extLst>
                  </p:cNvPr>
                  <p:cNvSpPr/>
                  <p:nvPr/>
                </p:nvSpPr>
                <p:spPr>
                  <a:xfrm>
                    <a:off x="4662041" y="3820666"/>
                    <a:ext cx="389111" cy="401321"/>
                  </a:xfrm>
                  <a:prstGeom prst="ellipse">
                    <a:avLst/>
                  </a:prstGeom>
                  <a:solidFill>
                    <a:srgbClr val="006637"/>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900" baseline="30000" dirty="0">
                      <a:solidFill>
                        <a:schemeClr val="tx1"/>
                      </a:solidFill>
                    </a:endParaRPr>
                  </a:p>
                </p:txBody>
              </p:sp>
            </p:grpSp>
            <p:sp>
              <p:nvSpPr>
                <p:cNvPr id="37" name="TextBox 36">
                  <a:extLst>
                    <a:ext uri="{FF2B5EF4-FFF2-40B4-BE49-F238E27FC236}">
                      <a16:creationId xmlns:a16="http://schemas.microsoft.com/office/drawing/2014/main" id="{2E502178-5EC4-7440-8E56-7F244431CEA0}"/>
                    </a:ext>
                  </a:extLst>
                </p:cNvPr>
                <p:cNvSpPr txBox="1"/>
                <p:nvPr/>
              </p:nvSpPr>
              <p:spPr>
                <a:xfrm>
                  <a:off x="10680484" y="3141485"/>
                  <a:ext cx="392182" cy="335640"/>
                </a:xfrm>
                <a:prstGeom prst="rect">
                  <a:avLst/>
                </a:prstGeom>
                <a:noFill/>
              </p:spPr>
              <p:txBody>
                <a:bodyPr wrap="square" rtlCol="0">
                  <a:spAutoFit/>
                </a:bodyPr>
                <a:lstStyle/>
                <a:p>
                  <a:r>
                    <a:rPr lang="en-US" sz="1125" dirty="0">
                      <a:solidFill>
                        <a:schemeClr val="bg1"/>
                      </a:solidFill>
                    </a:rPr>
                    <a:t>e</a:t>
                  </a:r>
                  <a:r>
                    <a:rPr lang="en-US" sz="1125" baseline="30000" dirty="0">
                      <a:solidFill>
                        <a:schemeClr val="bg1"/>
                      </a:solidFill>
                    </a:rPr>
                    <a:t>-</a:t>
                  </a:r>
                </a:p>
              </p:txBody>
            </p:sp>
            <p:sp>
              <p:nvSpPr>
                <p:cNvPr id="38" name="TextBox 258">
                  <a:extLst>
                    <a:ext uri="{FF2B5EF4-FFF2-40B4-BE49-F238E27FC236}">
                      <a16:creationId xmlns:a16="http://schemas.microsoft.com/office/drawing/2014/main" id="{4FF6AC6F-35B2-024F-BBAE-777367AC3D3E}"/>
                    </a:ext>
                  </a:extLst>
                </p:cNvPr>
                <p:cNvSpPr txBox="1">
                  <a:spLocks noChangeArrowheads="1"/>
                </p:cNvSpPr>
                <p:nvPr/>
              </p:nvSpPr>
              <p:spPr bwMode="auto">
                <a:xfrm>
                  <a:off x="10982052" y="1855959"/>
                  <a:ext cx="489622" cy="335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en-US" sz="1125" dirty="0"/>
                    <a:t>B</a:t>
                  </a:r>
                  <a:r>
                    <a:rPr lang="en-US" sz="1125" baseline="-25000" dirty="0"/>
                    <a:t>2</a:t>
                  </a:r>
                </a:p>
              </p:txBody>
            </p:sp>
            <p:sp>
              <p:nvSpPr>
                <p:cNvPr id="39" name="TextBox 258">
                  <a:extLst>
                    <a:ext uri="{FF2B5EF4-FFF2-40B4-BE49-F238E27FC236}">
                      <a16:creationId xmlns:a16="http://schemas.microsoft.com/office/drawing/2014/main" id="{CBF10493-08B7-534D-962A-19C3D9588DA3}"/>
                    </a:ext>
                  </a:extLst>
                </p:cNvPr>
                <p:cNvSpPr txBox="1">
                  <a:spLocks noChangeArrowheads="1"/>
                </p:cNvSpPr>
                <p:nvPr/>
              </p:nvSpPr>
              <p:spPr bwMode="auto">
                <a:xfrm>
                  <a:off x="11574117" y="1853597"/>
                  <a:ext cx="445595" cy="335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en-US" sz="1125" dirty="0"/>
                    <a:t>B</a:t>
                  </a:r>
                  <a:r>
                    <a:rPr lang="en-US" sz="1125" baseline="-25000" dirty="0"/>
                    <a:t>3</a:t>
                  </a:r>
                </a:p>
              </p:txBody>
            </p:sp>
            <p:sp>
              <p:nvSpPr>
                <p:cNvPr id="40" name="TextBox 258">
                  <a:extLst>
                    <a:ext uri="{FF2B5EF4-FFF2-40B4-BE49-F238E27FC236}">
                      <a16:creationId xmlns:a16="http://schemas.microsoft.com/office/drawing/2014/main" id="{998597CD-284E-1847-B170-611A3D433452}"/>
                    </a:ext>
                  </a:extLst>
                </p:cNvPr>
                <p:cNvSpPr txBox="1">
                  <a:spLocks noChangeArrowheads="1"/>
                </p:cNvSpPr>
                <p:nvPr/>
              </p:nvSpPr>
              <p:spPr bwMode="auto">
                <a:xfrm>
                  <a:off x="12171148" y="1851886"/>
                  <a:ext cx="485858" cy="335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en-US" sz="1125" dirty="0"/>
                    <a:t>B</a:t>
                  </a:r>
                  <a:r>
                    <a:rPr lang="en-US" sz="1125" baseline="-25000" dirty="0"/>
                    <a:t>4</a:t>
                  </a:r>
                </a:p>
              </p:txBody>
            </p:sp>
            <p:sp>
              <p:nvSpPr>
                <p:cNvPr id="41" name="TextBox 258">
                  <a:extLst>
                    <a:ext uri="{FF2B5EF4-FFF2-40B4-BE49-F238E27FC236}">
                      <a16:creationId xmlns:a16="http://schemas.microsoft.com/office/drawing/2014/main" id="{840F1970-5A1E-414B-AE0C-845F8EF1D2C5}"/>
                    </a:ext>
                  </a:extLst>
                </p:cNvPr>
                <p:cNvSpPr txBox="1">
                  <a:spLocks noChangeArrowheads="1"/>
                </p:cNvSpPr>
                <p:nvPr/>
              </p:nvSpPr>
              <p:spPr bwMode="auto">
                <a:xfrm>
                  <a:off x="12766832" y="1857521"/>
                  <a:ext cx="467819" cy="335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en-US" sz="1125" dirty="0"/>
                    <a:t>B</a:t>
                  </a:r>
                  <a:r>
                    <a:rPr lang="en-US" sz="1125" baseline="-25000" dirty="0"/>
                    <a:t>5</a:t>
                  </a:r>
                </a:p>
              </p:txBody>
            </p:sp>
            <p:sp>
              <p:nvSpPr>
                <p:cNvPr id="42" name="TextBox 258">
                  <a:extLst>
                    <a:ext uri="{FF2B5EF4-FFF2-40B4-BE49-F238E27FC236}">
                      <a16:creationId xmlns:a16="http://schemas.microsoft.com/office/drawing/2014/main" id="{5CE9F4F2-EA01-364B-86BF-DC4A60F0DFCA}"/>
                    </a:ext>
                  </a:extLst>
                </p:cNvPr>
                <p:cNvSpPr txBox="1">
                  <a:spLocks noChangeArrowheads="1"/>
                </p:cNvSpPr>
                <p:nvPr/>
              </p:nvSpPr>
              <p:spPr bwMode="auto">
                <a:xfrm>
                  <a:off x="10686824" y="2180443"/>
                  <a:ext cx="436713" cy="335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en-US" sz="1125" dirty="0"/>
                    <a:t>P</a:t>
                  </a:r>
                  <a:r>
                    <a:rPr lang="en-US" sz="1125" baseline="-25000" dirty="0"/>
                    <a:t>1</a:t>
                  </a:r>
                </a:p>
              </p:txBody>
            </p:sp>
            <p:sp>
              <p:nvSpPr>
                <p:cNvPr id="43" name="TextBox 258">
                  <a:extLst>
                    <a:ext uri="{FF2B5EF4-FFF2-40B4-BE49-F238E27FC236}">
                      <a16:creationId xmlns:a16="http://schemas.microsoft.com/office/drawing/2014/main" id="{A98B3E8F-982F-5F42-A862-5A5EC3C53137}"/>
                    </a:ext>
                  </a:extLst>
                </p:cNvPr>
                <p:cNvSpPr txBox="1">
                  <a:spLocks noChangeArrowheads="1"/>
                </p:cNvSpPr>
                <p:nvPr/>
              </p:nvSpPr>
              <p:spPr bwMode="auto">
                <a:xfrm>
                  <a:off x="11285889" y="2194823"/>
                  <a:ext cx="477642" cy="335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en-US" sz="1125" dirty="0"/>
                    <a:t>P</a:t>
                  </a:r>
                  <a:r>
                    <a:rPr lang="en-US" sz="1125" baseline="-25000" dirty="0"/>
                    <a:t>2</a:t>
                  </a:r>
                </a:p>
              </p:txBody>
            </p:sp>
            <p:sp>
              <p:nvSpPr>
                <p:cNvPr id="44" name="TextBox 258">
                  <a:extLst>
                    <a:ext uri="{FF2B5EF4-FFF2-40B4-BE49-F238E27FC236}">
                      <a16:creationId xmlns:a16="http://schemas.microsoft.com/office/drawing/2014/main" id="{DFE49597-7A92-5A41-8D97-F9D84C8CDAE3}"/>
                    </a:ext>
                  </a:extLst>
                </p:cNvPr>
                <p:cNvSpPr txBox="1">
                  <a:spLocks noChangeArrowheads="1"/>
                </p:cNvSpPr>
                <p:nvPr/>
              </p:nvSpPr>
              <p:spPr bwMode="auto">
                <a:xfrm>
                  <a:off x="11850435" y="2193460"/>
                  <a:ext cx="495493" cy="335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en-US" sz="1125" dirty="0"/>
                    <a:t>P</a:t>
                  </a:r>
                  <a:r>
                    <a:rPr lang="en-US" sz="1125" baseline="-25000" dirty="0"/>
                    <a:t>3</a:t>
                  </a:r>
                </a:p>
              </p:txBody>
            </p:sp>
            <p:sp>
              <p:nvSpPr>
                <p:cNvPr id="45" name="TextBox 258">
                  <a:extLst>
                    <a:ext uri="{FF2B5EF4-FFF2-40B4-BE49-F238E27FC236}">
                      <a16:creationId xmlns:a16="http://schemas.microsoft.com/office/drawing/2014/main" id="{55C5EE79-5586-E849-8BC1-4D9AE1547000}"/>
                    </a:ext>
                  </a:extLst>
                </p:cNvPr>
                <p:cNvSpPr txBox="1">
                  <a:spLocks noChangeArrowheads="1"/>
                </p:cNvSpPr>
                <p:nvPr/>
              </p:nvSpPr>
              <p:spPr bwMode="auto">
                <a:xfrm>
                  <a:off x="12466047" y="2171619"/>
                  <a:ext cx="437968" cy="3356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eaLnBrk="1" hangingPunct="1"/>
                  <a:r>
                    <a:rPr lang="en-US" sz="1125" dirty="0"/>
                    <a:t>P</a:t>
                  </a:r>
                  <a:r>
                    <a:rPr lang="en-US" sz="1125" baseline="-25000" dirty="0"/>
                    <a:t>4</a:t>
                  </a:r>
                </a:p>
              </p:txBody>
            </p:sp>
            <p:cxnSp>
              <p:nvCxnSpPr>
                <p:cNvPr id="46" name="Straight Connector 45">
                  <a:extLst>
                    <a:ext uri="{FF2B5EF4-FFF2-40B4-BE49-F238E27FC236}">
                      <a16:creationId xmlns:a16="http://schemas.microsoft.com/office/drawing/2014/main" id="{3C708C04-8BF0-AA4F-B68E-D9175845DDE0}"/>
                    </a:ext>
                  </a:extLst>
                </p:cNvPr>
                <p:cNvCxnSpPr/>
                <p:nvPr/>
              </p:nvCxnSpPr>
              <p:spPr>
                <a:xfrm>
                  <a:off x="12137956" y="1990380"/>
                  <a:ext cx="0" cy="230837"/>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CFEE956B-F254-7440-8C89-8906275A6924}"/>
                  </a:ext>
                </a:extLst>
              </p:cNvPr>
              <p:cNvSpPr txBox="1"/>
              <p:nvPr/>
            </p:nvSpPr>
            <p:spPr>
              <a:xfrm>
                <a:off x="7732681" y="3363731"/>
                <a:ext cx="1051319" cy="289448"/>
              </a:xfrm>
              <a:prstGeom prst="rect">
                <a:avLst/>
              </a:prstGeom>
              <a:noFill/>
            </p:spPr>
            <p:txBody>
              <a:bodyPr wrap="square" rtlCol="0">
                <a:spAutoFit/>
              </a:bodyPr>
              <a:lstStyle/>
              <a:p>
                <a:r>
                  <a:rPr lang="en-US" sz="1125" dirty="0"/>
                  <a:t>Si</a:t>
                </a:r>
                <a:r>
                  <a:rPr lang="en-US" sz="1125" baseline="-25000" dirty="0"/>
                  <a:t>0.7</a:t>
                </a:r>
                <a:r>
                  <a:rPr lang="en-US" sz="1125" dirty="0"/>
                  <a:t>Ge</a:t>
                </a:r>
                <a:r>
                  <a:rPr lang="en-US" sz="1125" baseline="-25000" dirty="0"/>
                  <a:t>0.3</a:t>
                </a:r>
              </a:p>
            </p:txBody>
          </p:sp>
          <p:sp>
            <p:nvSpPr>
              <p:cNvPr id="7" name="TextBox 6">
                <a:extLst>
                  <a:ext uri="{FF2B5EF4-FFF2-40B4-BE49-F238E27FC236}">
                    <a16:creationId xmlns:a16="http://schemas.microsoft.com/office/drawing/2014/main" id="{DA57D730-F5F2-2F4F-AC59-015FD7EA95DF}"/>
                  </a:ext>
                </a:extLst>
              </p:cNvPr>
              <p:cNvSpPr txBox="1"/>
              <p:nvPr/>
            </p:nvSpPr>
            <p:spPr>
              <a:xfrm>
                <a:off x="7743582" y="2382112"/>
                <a:ext cx="1051319" cy="289448"/>
              </a:xfrm>
              <a:prstGeom prst="rect">
                <a:avLst/>
              </a:prstGeom>
              <a:noFill/>
            </p:spPr>
            <p:txBody>
              <a:bodyPr wrap="square" rtlCol="0">
                <a:spAutoFit/>
              </a:bodyPr>
              <a:lstStyle/>
              <a:p>
                <a:r>
                  <a:rPr lang="en-US" sz="1125" dirty="0"/>
                  <a:t>Si</a:t>
                </a:r>
                <a:r>
                  <a:rPr lang="en-US" sz="1125" baseline="-25000" dirty="0"/>
                  <a:t>0.7</a:t>
                </a:r>
                <a:r>
                  <a:rPr lang="en-US" sz="1125" dirty="0"/>
                  <a:t>Ge</a:t>
                </a:r>
                <a:r>
                  <a:rPr lang="en-US" sz="1125" baseline="-25000" dirty="0"/>
                  <a:t>0.3</a:t>
                </a:r>
              </a:p>
            </p:txBody>
          </p:sp>
          <p:sp>
            <p:nvSpPr>
              <p:cNvPr id="8" name="TextBox 7">
                <a:extLst>
                  <a:ext uri="{FF2B5EF4-FFF2-40B4-BE49-F238E27FC236}">
                    <a16:creationId xmlns:a16="http://schemas.microsoft.com/office/drawing/2014/main" id="{E119EED3-7FA2-3D46-A6BA-8816DC5AA869}"/>
                  </a:ext>
                </a:extLst>
              </p:cNvPr>
              <p:cNvSpPr txBox="1"/>
              <p:nvPr/>
            </p:nvSpPr>
            <p:spPr>
              <a:xfrm>
                <a:off x="4735059" y="2755488"/>
                <a:ext cx="1051319" cy="276864"/>
              </a:xfrm>
              <a:prstGeom prst="rect">
                <a:avLst/>
              </a:prstGeom>
              <a:noFill/>
            </p:spPr>
            <p:txBody>
              <a:bodyPr wrap="square" rtlCol="0">
                <a:spAutoFit/>
              </a:bodyPr>
              <a:lstStyle/>
              <a:p>
                <a:r>
                  <a:rPr lang="en-US" sz="1050" baseline="30000" dirty="0"/>
                  <a:t>28</a:t>
                </a:r>
                <a:r>
                  <a:rPr lang="en-US" sz="1050" dirty="0"/>
                  <a:t>Si QW</a:t>
                </a:r>
                <a:endParaRPr lang="en-US" sz="1050" baseline="-25000" dirty="0"/>
              </a:p>
            </p:txBody>
          </p:sp>
          <p:sp>
            <p:nvSpPr>
              <p:cNvPr id="9" name="object 16">
                <a:extLst>
                  <a:ext uri="{FF2B5EF4-FFF2-40B4-BE49-F238E27FC236}">
                    <a16:creationId xmlns:a16="http://schemas.microsoft.com/office/drawing/2014/main" id="{21C071C7-80E4-3540-BE54-FB85B9D2988E}"/>
                  </a:ext>
                </a:extLst>
              </p:cNvPr>
              <p:cNvSpPr txBox="1"/>
              <p:nvPr/>
            </p:nvSpPr>
            <p:spPr>
              <a:xfrm>
                <a:off x="6161766" y="3222491"/>
                <a:ext cx="150855" cy="181779"/>
              </a:xfrm>
              <a:prstGeom prst="rect">
                <a:avLst/>
              </a:prstGeom>
            </p:spPr>
            <p:txBody>
              <a:bodyPr vert="horz" wrap="square" lIns="0" tIns="0" rIns="0" bIns="0" rtlCol="0">
                <a:spAutoFit/>
              </a:bodyPr>
              <a:lstStyle/>
              <a:p>
                <a:pPr algn="ctr">
                  <a:lnSpc>
                    <a:spcPts val="1275"/>
                  </a:lnSpc>
                </a:pPr>
                <a:r>
                  <a:rPr sz="1913" baseline="1633" dirty="0">
                    <a:solidFill>
                      <a:srgbClr val="006637"/>
                    </a:solidFill>
                    <a:latin typeface="Arial"/>
                    <a:cs typeface="Arial"/>
                  </a:rPr>
                  <a:t>1</a:t>
                </a:r>
              </a:p>
            </p:txBody>
          </p:sp>
          <p:sp>
            <p:nvSpPr>
              <p:cNvPr id="10" name="object 16">
                <a:extLst>
                  <a:ext uri="{FF2B5EF4-FFF2-40B4-BE49-F238E27FC236}">
                    <a16:creationId xmlns:a16="http://schemas.microsoft.com/office/drawing/2014/main" id="{DD178A4F-64EA-2243-BD40-032B9E85C9E4}"/>
                  </a:ext>
                </a:extLst>
              </p:cNvPr>
              <p:cNvSpPr txBox="1"/>
              <p:nvPr/>
            </p:nvSpPr>
            <p:spPr>
              <a:xfrm>
                <a:off x="6712979" y="3225990"/>
                <a:ext cx="150855" cy="181779"/>
              </a:xfrm>
              <a:prstGeom prst="rect">
                <a:avLst/>
              </a:prstGeom>
            </p:spPr>
            <p:txBody>
              <a:bodyPr vert="horz" wrap="square" lIns="0" tIns="0" rIns="0" bIns="0" rtlCol="0">
                <a:spAutoFit/>
              </a:bodyPr>
              <a:lstStyle/>
              <a:p>
                <a:pPr algn="ctr">
                  <a:lnSpc>
                    <a:spcPts val="1275"/>
                  </a:lnSpc>
                </a:pPr>
                <a:r>
                  <a:rPr lang="en-US" sz="1913" baseline="1633" dirty="0">
                    <a:solidFill>
                      <a:srgbClr val="276595"/>
                    </a:solidFill>
                    <a:latin typeface="Arial"/>
                    <a:cs typeface="Arial"/>
                  </a:rPr>
                  <a:t>2</a:t>
                </a:r>
                <a:endParaRPr sz="1913" baseline="1633" dirty="0">
                  <a:solidFill>
                    <a:srgbClr val="276595"/>
                  </a:solidFill>
                  <a:latin typeface="Arial"/>
                  <a:cs typeface="Arial"/>
                </a:endParaRPr>
              </a:p>
            </p:txBody>
          </p:sp>
          <p:sp>
            <p:nvSpPr>
              <p:cNvPr id="11" name="object 16">
                <a:extLst>
                  <a:ext uri="{FF2B5EF4-FFF2-40B4-BE49-F238E27FC236}">
                    <a16:creationId xmlns:a16="http://schemas.microsoft.com/office/drawing/2014/main" id="{146E88CC-8E73-0347-9223-94B9CEB4168D}"/>
                  </a:ext>
                </a:extLst>
              </p:cNvPr>
              <p:cNvSpPr txBox="1"/>
              <p:nvPr/>
            </p:nvSpPr>
            <p:spPr>
              <a:xfrm>
                <a:off x="7257558" y="3221004"/>
                <a:ext cx="150855" cy="181779"/>
              </a:xfrm>
              <a:prstGeom prst="rect">
                <a:avLst/>
              </a:prstGeom>
            </p:spPr>
            <p:txBody>
              <a:bodyPr vert="horz" wrap="square" lIns="0" tIns="0" rIns="0" bIns="0" rtlCol="0">
                <a:spAutoFit/>
              </a:bodyPr>
              <a:lstStyle/>
              <a:p>
                <a:pPr algn="ctr">
                  <a:lnSpc>
                    <a:spcPts val="1275"/>
                  </a:lnSpc>
                </a:pPr>
                <a:r>
                  <a:rPr lang="en-US" sz="1913" baseline="1633" dirty="0">
                    <a:solidFill>
                      <a:srgbClr val="000001"/>
                    </a:solidFill>
                    <a:latin typeface="Arial"/>
                    <a:cs typeface="Arial"/>
                  </a:rPr>
                  <a:t>3</a:t>
                </a:r>
                <a:endParaRPr sz="1913" baseline="1633" dirty="0">
                  <a:solidFill>
                    <a:srgbClr val="000001"/>
                  </a:solidFill>
                  <a:latin typeface="Arial"/>
                  <a:cs typeface="Arial"/>
                </a:endParaRPr>
              </a:p>
            </p:txBody>
          </p:sp>
          <p:sp>
            <p:nvSpPr>
              <p:cNvPr id="12" name="object 16">
                <a:extLst>
                  <a:ext uri="{FF2B5EF4-FFF2-40B4-BE49-F238E27FC236}">
                    <a16:creationId xmlns:a16="http://schemas.microsoft.com/office/drawing/2014/main" id="{AB34C780-A3C7-734A-8609-8E0189E82E47}"/>
                  </a:ext>
                </a:extLst>
              </p:cNvPr>
              <p:cNvSpPr txBox="1"/>
              <p:nvPr/>
            </p:nvSpPr>
            <p:spPr>
              <a:xfrm>
                <a:off x="7840198" y="3221004"/>
                <a:ext cx="150855" cy="181779"/>
              </a:xfrm>
              <a:prstGeom prst="rect">
                <a:avLst/>
              </a:prstGeom>
            </p:spPr>
            <p:txBody>
              <a:bodyPr vert="horz" wrap="square" lIns="0" tIns="0" rIns="0" bIns="0" rtlCol="0">
                <a:spAutoFit/>
              </a:bodyPr>
              <a:lstStyle/>
              <a:p>
                <a:pPr algn="ctr">
                  <a:lnSpc>
                    <a:spcPts val="1275"/>
                  </a:lnSpc>
                </a:pPr>
                <a:r>
                  <a:rPr lang="en-US" sz="1913" baseline="1633" dirty="0">
                    <a:solidFill>
                      <a:srgbClr val="DC3A32"/>
                    </a:solidFill>
                    <a:latin typeface="Arial"/>
                    <a:cs typeface="Arial"/>
                  </a:rPr>
                  <a:t>4</a:t>
                </a:r>
                <a:endParaRPr sz="1913" baseline="1633" dirty="0">
                  <a:solidFill>
                    <a:srgbClr val="DC3A32"/>
                  </a:solidFill>
                  <a:latin typeface="Arial"/>
                  <a:cs typeface="Arial"/>
                </a:endParaRPr>
              </a:p>
            </p:txBody>
          </p:sp>
          <p:sp>
            <p:nvSpPr>
              <p:cNvPr id="13" name="TextBox 258">
                <a:extLst>
                  <a:ext uri="{FF2B5EF4-FFF2-40B4-BE49-F238E27FC236}">
                    <a16:creationId xmlns:a16="http://schemas.microsoft.com/office/drawing/2014/main" id="{FE9DF809-16EE-AA4B-AA85-EFEFF2E2C6DC}"/>
                  </a:ext>
                </a:extLst>
              </p:cNvPr>
              <p:cNvSpPr txBox="1">
                <a:spLocks noChangeArrowheads="1"/>
              </p:cNvSpPr>
              <p:nvPr/>
            </p:nvSpPr>
            <p:spPr bwMode="auto">
              <a:xfrm>
                <a:off x="5524679" y="1968037"/>
                <a:ext cx="363909" cy="289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algn="ctr" eaLnBrk="1" hangingPunct="1"/>
                <a:r>
                  <a:rPr lang="en-US" sz="1125" dirty="0"/>
                  <a:t>S</a:t>
                </a:r>
                <a:r>
                  <a:rPr lang="en-US" sz="1125" baseline="-25000" dirty="0"/>
                  <a:t>3</a:t>
                </a:r>
              </a:p>
            </p:txBody>
          </p:sp>
          <p:sp>
            <p:nvSpPr>
              <p:cNvPr id="14" name="TextBox 258">
                <a:extLst>
                  <a:ext uri="{FF2B5EF4-FFF2-40B4-BE49-F238E27FC236}">
                    <a16:creationId xmlns:a16="http://schemas.microsoft.com/office/drawing/2014/main" id="{20062D7E-87EE-6B44-89F3-FAD0D2F095BC}"/>
                  </a:ext>
                </a:extLst>
              </p:cNvPr>
              <p:cNvSpPr txBox="1">
                <a:spLocks noChangeArrowheads="1"/>
              </p:cNvSpPr>
              <p:nvPr/>
            </p:nvSpPr>
            <p:spPr bwMode="auto">
              <a:xfrm>
                <a:off x="8209077" y="1968037"/>
                <a:ext cx="372647" cy="2894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kumimoji="1">
                    <a:solidFill>
                      <a:schemeClr val="tx1"/>
                    </a:solidFill>
                    <a:latin typeface="Arial" charset="0"/>
                    <a:ea typeface="ＭＳ Ｐゴシック" charset="0"/>
                    <a:cs typeface="ＭＳ Ｐゴシック" charset="0"/>
                  </a:defRPr>
                </a:lvl1pPr>
                <a:lvl2pPr marL="742950" indent="-285750">
                  <a:defRPr kumimoji="1">
                    <a:solidFill>
                      <a:schemeClr val="tx1"/>
                    </a:solidFill>
                    <a:latin typeface="Arial" charset="0"/>
                    <a:ea typeface="ＭＳ Ｐゴシック" charset="0"/>
                  </a:defRPr>
                </a:lvl2pPr>
                <a:lvl3pPr marL="1143000" indent="-228600">
                  <a:defRPr kumimoji="1">
                    <a:solidFill>
                      <a:schemeClr val="tx1"/>
                    </a:solidFill>
                    <a:latin typeface="Arial" charset="0"/>
                    <a:ea typeface="ＭＳ Ｐゴシック" charset="0"/>
                  </a:defRPr>
                </a:lvl3pPr>
                <a:lvl4pPr marL="1600200" indent="-228600">
                  <a:defRPr kumimoji="1">
                    <a:solidFill>
                      <a:schemeClr val="tx1"/>
                    </a:solidFill>
                    <a:latin typeface="Arial" charset="0"/>
                    <a:ea typeface="ＭＳ Ｐゴシック" charset="0"/>
                  </a:defRPr>
                </a:lvl4pPr>
                <a:lvl5pPr marL="2057400" indent="-228600">
                  <a:defRPr kumimoji="1">
                    <a:solidFill>
                      <a:schemeClr val="tx1"/>
                    </a:solidFill>
                    <a:latin typeface="Arial" charset="0"/>
                    <a:ea typeface="ＭＳ Ｐゴシック" charset="0"/>
                  </a:defRPr>
                </a:lvl5pPr>
                <a:lvl6pPr marL="2514600" indent="-228600" eaLnBrk="0" fontAlgn="base" hangingPunct="0">
                  <a:spcBef>
                    <a:spcPct val="0"/>
                  </a:spcBef>
                  <a:spcAft>
                    <a:spcPct val="0"/>
                  </a:spcAft>
                  <a:defRPr kumimoji="1">
                    <a:solidFill>
                      <a:schemeClr val="tx1"/>
                    </a:solidFill>
                    <a:latin typeface="Arial" charset="0"/>
                    <a:ea typeface="ＭＳ Ｐゴシック" charset="0"/>
                  </a:defRPr>
                </a:lvl6pPr>
                <a:lvl7pPr marL="2971800" indent="-228600" eaLnBrk="0" fontAlgn="base" hangingPunct="0">
                  <a:spcBef>
                    <a:spcPct val="0"/>
                  </a:spcBef>
                  <a:spcAft>
                    <a:spcPct val="0"/>
                  </a:spcAft>
                  <a:defRPr kumimoji="1">
                    <a:solidFill>
                      <a:schemeClr val="tx1"/>
                    </a:solidFill>
                    <a:latin typeface="Arial" charset="0"/>
                    <a:ea typeface="ＭＳ Ｐゴシック" charset="0"/>
                  </a:defRPr>
                </a:lvl7pPr>
                <a:lvl8pPr marL="3429000" indent="-228600" eaLnBrk="0" fontAlgn="base" hangingPunct="0">
                  <a:spcBef>
                    <a:spcPct val="0"/>
                  </a:spcBef>
                  <a:spcAft>
                    <a:spcPct val="0"/>
                  </a:spcAft>
                  <a:defRPr kumimoji="1">
                    <a:solidFill>
                      <a:schemeClr val="tx1"/>
                    </a:solidFill>
                    <a:latin typeface="Arial" charset="0"/>
                    <a:ea typeface="ＭＳ Ｐゴシック" charset="0"/>
                  </a:defRPr>
                </a:lvl8pPr>
                <a:lvl9pPr marL="3886200" indent="-228600" eaLnBrk="0" fontAlgn="base" hangingPunct="0">
                  <a:spcBef>
                    <a:spcPct val="0"/>
                  </a:spcBef>
                  <a:spcAft>
                    <a:spcPct val="0"/>
                  </a:spcAft>
                  <a:defRPr kumimoji="1">
                    <a:solidFill>
                      <a:schemeClr val="tx1"/>
                    </a:solidFill>
                    <a:latin typeface="Arial" charset="0"/>
                    <a:ea typeface="ＭＳ Ｐゴシック" charset="0"/>
                  </a:defRPr>
                </a:lvl9pPr>
              </a:lstStyle>
              <a:p>
                <a:pPr algn="ctr" eaLnBrk="1" hangingPunct="1"/>
                <a:r>
                  <a:rPr lang="en-US" sz="1125" dirty="0"/>
                  <a:t>D</a:t>
                </a:r>
                <a:r>
                  <a:rPr lang="en-US" sz="1125" baseline="-25000" dirty="0"/>
                  <a:t>3</a:t>
                </a:r>
              </a:p>
            </p:txBody>
          </p:sp>
        </p:grpSp>
        <p:sp>
          <p:nvSpPr>
            <p:cNvPr id="77" name="Rectangle 76">
              <a:extLst>
                <a:ext uri="{FF2B5EF4-FFF2-40B4-BE49-F238E27FC236}">
                  <a16:creationId xmlns:a16="http://schemas.microsoft.com/office/drawing/2014/main" id="{0D4E8079-44FF-9B43-9A3A-0049EAD44A26}"/>
                </a:ext>
              </a:extLst>
            </p:cNvPr>
            <p:cNvSpPr/>
            <p:nvPr/>
          </p:nvSpPr>
          <p:spPr>
            <a:xfrm>
              <a:off x="1233011" y="5197708"/>
              <a:ext cx="9480865"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Voltage gates modify 2DEG potential </a:t>
              </a:r>
              <a:r>
                <a:rPr lang="en-US" sz="2400" dirty="0">
                  <a:latin typeface="Times New Roman" panose="02020603050405020304" pitchFamily="18" charset="0"/>
                  <a:cs typeface="Times New Roman" panose="02020603050405020304" pitchFamily="18" charset="0"/>
                  <a:sym typeface="Wingdings" pitchFamily="2" charset="2"/>
                </a:rPr>
                <a:t> trap electrons with high precision </a:t>
              </a:r>
              <a:r>
                <a:rPr lang="en-US" sz="2400" dirty="0">
                  <a:latin typeface="Times New Roman" panose="02020603050405020304" pitchFamily="18" charset="0"/>
                  <a:cs typeface="Times New Roman" panose="02020603050405020304" pitchFamily="18" charset="0"/>
                </a:rPr>
                <a:t> </a:t>
              </a:r>
            </a:p>
          </p:txBody>
        </p:sp>
      </p:grpSp>
      <p:grpSp>
        <p:nvGrpSpPr>
          <p:cNvPr id="79" name="Group 78">
            <a:extLst>
              <a:ext uri="{FF2B5EF4-FFF2-40B4-BE49-F238E27FC236}">
                <a16:creationId xmlns:a16="http://schemas.microsoft.com/office/drawing/2014/main" id="{B6A59E01-D62C-3D46-8216-7F539673C56B}"/>
              </a:ext>
            </a:extLst>
          </p:cNvPr>
          <p:cNvGrpSpPr/>
          <p:nvPr/>
        </p:nvGrpSpPr>
        <p:grpSpPr>
          <a:xfrm>
            <a:off x="6055239" y="1985296"/>
            <a:ext cx="5238040" cy="2920850"/>
            <a:chOff x="3082532" y="-181560"/>
            <a:chExt cx="6225796" cy="3947593"/>
          </a:xfrm>
        </p:grpSpPr>
        <p:pic>
          <p:nvPicPr>
            <p:cNvPr id="80" name="Picture 79">
              <a:extLst>
                <a:ext uri="{FF2B5EF4-FFF2-40B4-BE49-F238E27FC236}">
                  <a16:creationId xmlns:a16="http://schemas.microsoft.com/office/drawing/2014/main" id="{1673D4F2-8991-1044-AEFC-E66DA776A827}"/>
                </a:ext>
              </a:extLst>
            </p:cNvPr>
            <p:cNvPicPr>
              <a:picLocks noChangeAspect="1"/>
            </p:cNvPicPr>
            <p:nvPr/>
          </p:nvPicPr>
          <p:blipFill rotWithShape="1">
            <a:blip r:embed="rId6" cstate="hqprint">
              <a:alphaModFix/>
              <a:extLst>
                <a:ext uri="{28A0092B-C50C-407E-A947-70E740481C1C}">
                  <a14:useLocalDpi xmlns:a14="http://schemas.microsoft.com/office/drawing/2010/main"/>
                </a:ext>
              </a:extLst>
            </a:blip>
            <a:srcRect/>
            <a:stretch/>
          </p:blipFill>
          <p:spPr>
            <a:xfrm>
              <a:off x="3547699" y="207818"/>
              <a:ext cx="5152781" cy="3214578"/>
            </a:xfrm>
            <a:prstGeom prst="rect">
              <a:avLst/>
            </a:prstGeom>
          </p:spPr>
        </p:pic>
        <p:sp>
          <p:nvSpPr>
            <p:cNvPr id="81" name="object 43">
              <a:extLst>
                <a:ext uri="{FF2B5EF4-FFF2-40B4-BE49-F238E27FC236}">
                  <a16:creationId xmlns:a16="http://schemas.microsoft.com/office/drawing/2014/main" id="{C52C59AC-3231-3B4F-B67B-11AEEA6BE3AD}"/>
                </a:ext>
              </a:extLst>
            </p:cNvPr>
            <p:cNvSpPr txBox="1"/>
            <p:nvPr/>
          </p:nvSpPr>
          <p:spPr>
            <a:xfrm>
              <a:off x="8742086" y="229984"/>
              <a:ext cx="275654" cy="322629"/>
            </a:xfrm>
            <a:prstGeom prst="rect">
              <a:avLst/>
            </a:prstGeom>
          </p:spPr>
          <p:txBody>
            <a:bodyPr vert="horz" wrap="square" lIns="0" tIns="8659" rIns="0" bIns="0" rtlCol="0">
              <a:spAutoFit/>
            </a:bodyPr>
            <a:lstStyle/>
            <a:p>
              <a:pPr marL="8659">
                <a:spcBef>
                  <a:spcPts val="68"/>
                </a:spcBef>
              </a:pPr>
              <a:r>
                <a:rPr dirty="0">
                  <a:solidFill>
                    <a:srgbClr val="EC1866"/>
                  </a:solidFill>
                  <a:latin typeface="Arial"/>
                  <a:cs typeface="Arial"/>
                </a:rPr>
                <a:t>B</a:t>
              </a:r>
              <a:r>
                <a:rPr sz="1600" baseline="-32828" dirty="0">
                  <a:solidFill>
                    <a:srgbClr val="EC1866"/>
                  </a:solidFill>
                  <a:latin typeface="Arial"/>
                  <a:cs typeface="Arial"/>
                </a:rPr>
                <a:t>5</a:t>
              </a:r>
              <a:endParaRPr sz="1600" baseline="-32828" dirty="0">
                <a:latin typeface="Arial"/>
                <a:cs typeface="Arial"/>
              </a:endParaRPr>
            </a:p>
          </p:txBody>
        </p:sp>
        <p:sp>
          <p:nvSpPr>
            <p:cNvPr id="82" name="object 44">
              <a:extLst>
                <a:ext uri="{FF2B5EF4-FFF2-40B4-BE49-F238E27FC236}">
                  <a16:creationId xmlns:a16="http://schemas.microsoft.com/office/drawing/2014/main" id="{7D4D32B9-FDF9-E643-A7CD-D93C0B8FF9D3}"/>
                </a:ext>
              </a:extLst>
            </p:cNvPr>
            <p:cNvSpPr txBox="1"/>
            <p:nvPr/>
          </p:nvSpPr>
          <p:spPr>
            <a:xfrm>
              <a:off x="5314429" y="3425327"/>
              <a:ext cx="287966"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D</a:t>
              </a:r>
              <a:r>
                <a:rPr lang="en-US" sz="1600" baseline="-32828" dirty="0">
                  <a:solidFill>
                    <a:srgbClr val="309966"/>
                  </a:solidFill>
                  <a:latin typeface="Arial"/>
                  <a:cs typeface="Arial"/>
                </a:rPr>
                <a:t>1</a:t>
              </a:r>
              <a:endParaRPr sz="1600" baseline="-32828" dirty="0">
                <a:latin typeface="Arial"/>
                <a:cs typeface="Arial"/>
              </a:endParaRPr>
            </a:p>
          </p:txBody>
        </p:sp>
        <p:sp>
          <p:nvSpPr>
            <p:cNvPr id="83" name="object 45">
              <a:extLst>
                <a:ext uri="{FF2B5EF4-FFF2-40B4-BE49-F238E27FC236}">
                  <a16:creationId xmlns:a16="http://schemas.microsoft.com/office/drawing/2014/main" id="{00F6E0DE-DFB0-2B4C-AA5C-E2E9875C1A33}"/>
                </a:ext>
              </a:extLst>
            </p:cNvPr>
            <p:cNvSpPr txBox="1"/>
            <p:nvPr/>
          </p:nvSpPr>
          <p:spPr>
            <a:xfrm>
              <a:off x="6597828" y="3424802"/>
              <a:ext cx="348617"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D</a:t>
              </a:r>
              <a:r>
                <a:rPr lang="en-US" sz="1600" baseline="-32828" dirty="0">
                  <a:solidFill>
                    <a:srgbClr val="309966"/>
                  </a:solidFill>
                  <a:latin typeface="Arial"/>
                  <a:cs typeface="Arial"/>
                </a:rPr>
                <a:t>2</a:t>
              </a:r>
              <a:endParaRPr sz="1600" baseline="-32828" dirty="0">
                <a:latin typeface="Arial"/>
                <a:cs typeface="Arial"/>
              </a:endParaRPr>
            </a:p>
          </p:txBody>
        </p:sp>
        <p:sp>
          <p:nvSpPr>
            <p:cNvPr id="84" name="object 46">
              <a:extLst>
                <a:ext uri="{FF2B5EF4-FFF2-40B4-BE49-F238E27FC236}">
                  <a16:creationId xmlns:a16="http://schemas.microsoft.com/office/drawing/2014/main" id="{5E8EB14C-87F3-E84B-B3C0-022D44B755A0}"/>
                </a:ext>
              </a:extLst>
            </p:cNvPr>
            <p:cNvSpPr txBox="1"/>
            <p:nvPr/>
          </p:nvSpPr>
          <p:spPr>
            <a:xfrm>
              <a:off x="8750303" y="2332854"/>
              <a:ext cx="347652"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S</a:t>
              </a:r>
              <a:r>
                <a:rPr lang="en-US" sz="1600" baseline="-32828" dirty="0">
                  <a:solidFill>
                    <a:srgbClr val="309966"/>
                  </a:solidFill>
                  <a:latin typeface="Arial"/>
                  <a:cs typeface="Arial"/>
                </a:rPr>
                <a:t>2</a:t>
              </a:r>
              <a:endParaRPr sz="1600" baseline="-32828" dirty="0">
                <a:latin typeface="Arial"/>
                <a:cs typeface="Arial"/>
              </a:endParaRPr>
            </a:p>
          </p:txBody>
        </p:sp>
        <p:sp>
          <p:nvSpPr>
            <p:cNvPr id="85" name="object 47">
              <a:extLst>
                <a:ext uri="{FF2B5EF4-FFF2-40B4-BE49-F238E27FC236}">
                  <a16:creationId xmlns:a16="http://schemas.microsoft.com/office/drawing/2014/main" id="{196BF92B-3CE5-0A42-BBC6-9EBC33E97A52}"/>
                </a:ext>
              </a:extLst>
            </p:cNvPr>
            <p:cNvSpPr txBox="1"/>
            <p:nvPr/>
          </p:nvSpPr>
          <p:spPr>
            <a:xfrm>
              <a:off x="8739948" y="1088717"/>
              <a:ext cx="332305"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D</a:t>
              </a:r>
              <a:r>
                <a:rPr lang="en-US" sz="1600" baseline="-32828" dirty="0">
                  <a:solidFill>
                    <a:srgbClr val="309966"/>
                  </a:solidFill>
                  <a:latin typeface="Arial"/>
                  <a:cs typeface="Arial"/>
                </a:rPr>
                <a:t>3</a:t>
              </a:r>
              <a:endParaRPr sz="1600" baseline="-32828" dirty="0">
                <a:latin typeface="Arial"/>
                <a:cs typeface="Arial"/>
              </a:endParaRPr>
            </a:p>
          </p:txBody>
        </p:sp>
        <p:sp>
          <p:nvSpPr>
            <p:cNvPr id="86" name="object 48">
              <a:extLst>
                <a:ext uri="{FF2B5EF4-FFF2-40B4-BE49-F238E27FC236}">
                  <a16:creationId xmlns:a16="http://schemas.microsoft.com/office/drawing/2014/main" id="{0DA37AB5-CD35-584C-8C8A-806826F86214}"/>
                </a:ext>
              </a:extLst>
            </p:cNvPr>
            <p:cNvSpPr txBox="1"/>
            <p:nvPr/>
          </p:nvSpPr>
          <p:spPr>
            <a:xfrm>
              <a:off x="8739873" y="1740692"/>
              <a:ext cx="443296" cy="322629"/>
            </a:xfrm>
            <a:prstGeom prst="rect">
              <a:avLst/>
            </a:prstGeom>
          </p:spPr>
          <p:txBody>
            <a:bodyPr vert="horz" wrap="square" lIns="0" tIns="8659" rIns="0" bIns="0" rtlCol="0">
              <a:spAutoFit/>
            </a:bodyPr>
            <a:lstStyle/>
            <a:p>
              <a:pPr marL="8659">
                <a:spcBef>
                  <a:spcPts val="68"/>
                </a:spcBef>
              </a:pPr>
              <a:r>
                <a:rPr dirty="0">
                  <a:solidFill>
                    <a:srgbClr val="016699"/>
                  </a:solidFill>
                  <a:latin typeface="Arial"/>
                  <a:cs typeface="Arial"/>
                </a:rPr>
                <a:t>MS</a:t>
              </a:r>
              <a:endParaRPr>
                <a:latin typeface="Arial"/>
                <a:cs typeface="Arial"/>
              </a:endParaRPr>
            </a:p>
          </p:txBody>
        </p:sp>
        <p:sp>
          <p:nvSpPr>
            <p:cNvPr id="87" name="object 49">
              <a:extLst>
                <a:ext uri="{FF2B5EF4-FFF2-40B4-BE49-F238E27FC236}">
                  <a16:creationId xmlns:a16="http://schemas.microsoft.com/office/drawing/2014/main" id="{BEC13FB6-1379-1E4B-BE07-AB54B4372061}"/>
                </a:ext>
              </a:extLst>
            </p:cNvPr>
            <p:cNvSpPr txBox="1"/>
            <p:nvPr/>
          </p:nvSpPr>
          <p:spPr>
            <a:xfrm>
              <a:off x="3269970" y="2301167"/>
              <a:ext cx="348876"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S</a:t>
              </a:r>
              <a:r>
                <a:rPr lang="en-US" sz="1600" baseline="-32828" dirty="0">
                  <a:solidFill>
                    <a:srgbClr val="309966"/>
                  </a:solidFill>
                  <a:latin typeface="Arial"/>
                  <a:cs typeface="Arial"/>
                </a:rPr>
                <a:t>1</a:t>
              </a:r>
              <a:endParaRPr sz="1600" baseline="-32828" dirty="0">
                <a:latin typeface="Arial"/>
                <a:cs typeface="Arial"/>
              </a:endParaRPr>
            </a:p>
          </p:txBody>
        </p:sp>
        <p:sp>
          <p:nvSpPr>
            <p:cNvPr id="88" name="object 50">
              <a:extLst>
                <a:ext uri="{FF2B5EF4-FFF2-40B4-BE49-F238E27FC236}">
                  <a16:creationId xmlns:a16="http://schemas.microsoft.com/office/drawing/2014/main" id="{35C8B958-9423-7642-9365-9DD14DD7E2E9}"/>
                </a:ext>
              </a:extLst>
            </p:cNvPr>
            <p:cNvSpPr txBox="1"/>
            <p:nvPr/>
          </p:nvSpPr>
          <p:spPr>
            <a:xfrm>
              <a:off x="3265236" y="1155518"/>
              <a:ext cx="273325"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S</a:t>
              </a:r>
              <a:r>
                <a:rPr lang="en-US" sz="1600" baseline="-32828" dirty="0">
                  <a:solidFill>
                    <a:srgbClr val="309966"/>
                  </a:solidFill>
                  <a:latin typeface="Arial"/>
                  <a:cs typeface="Arial"/>
                </a:rPr>
                <a:t>3</a:t>
              </a:r>
              <a:endParaRPr sz="1600" baseline="-32828" dirty="0">
                <a:latin typeface="Arial"/>
                <a:cs typeface="Arial"/>
              </a:endParaRPr>
            </a:p>
          </p:txBody>
        </p:sp>
        <p:sp>
          <p:nvSpPr>
            <p:cNvPr id="89" name="object 51">
              <a:extLst>
                <a:ext uri="{FF2B5EF4-FFF2-40B4-BE49-F238E27FC236}">
                  <a16:creationId xmlns:a16="http://schemas.microsoft.com/office/drawing/2014/main" id="{A2E75633-8172-8240-B2BA-636420ADD2ED}"/>
                </a:ext>
              </a:extLst>
            </p:cNvPr>
            <p:cNvSpPr txBox="1"/>
            <p:nvPr/>
          </p:nvSpPr>
          <p:spPr>
            <a:xfrm>
              <a:off x="3914401" y="-117188"/>
              <a:ext cx="375797"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P</a:t>
              </a:r>
              <a:r>
                <a:rPr sz="1600" baseline="-32828" dirty="0">
                  <a:solidFill>
                    <a:srgbClr val="309966"/>
                  </a:solidFill>
                  <a:latin typeface="Arial"/>
                  <a:cs typeface="Arial"/>
                </a:rPr>
                <a:t>1</a:t>
              </a:r>
              <a:endParaRPr sz="1600" baseline="-32828" dirty="0">
                <a:latin typeface="Arial"/>
                <a:cs typeface="Arial"/>
              </a:endParaRPr>
            </a:p>
          </p:txBody>
        </p:sp>
        <p:sp>
          <p:nvSpPr>
            <p:cNvPr id="90" name="object 52">
              <a:extLst>
                <a:ext uri="{FF2B5EF4-FFF2-40B4-BE49-F238E27FC236}">
                  <a16:creationId xmlns:a16="http://schemas.microsoft.com/office/drawing/2014/main" id="{1F421006-B66E-204E-A84A-8E1C0045D8A6}"/>
                </a:ext>
              </a:extLst>
            </p:cNvPr>
            <p:cNvSpPr txBox="1"/>
            <p:nvPr/>
          </p:nvSpPr>
          <p:spPr>
            <a:xfrm>
              <a:off x="4549005" y="-120902"/>
              <a:ext cx="279481" cy="322629"/>
            </a:xfrm>
            <a:prstGeom prst="rect">
              <a:avLst/>
            </a:prstGeom>
          </p:spPr>
          <p:txBody>
            <a:bodyPr vert="horz" wrap="square" lIns="0" tIns="8659" rIns="0" bIns="0" rtlCol="0">
              <a:spAutoFit/>
            </a:bodyPr>
            <a:lstStyle/>
            <a:p>
              <a:pPr marL="8659">
                <a:spcBef>
                  <a:spcPts val="68"/>
                </a:spcBef>
                <a:tabLst>
                  <a:tab pos="401771" algn="l"/>
                  <a:tab pos="761980" algn="l"/>
                </a:tabLst>
              </a:pPr>
              <a:r>
                <a:rPr>
                  <a:solidFill>
                    <a:srgbClr val="EC1866"/>
                  </a:solidFill>
                  <a:latin typeface="Arial"/>
                  <a:cs typeface="Arial"/>
                </a:rPr>
                <a:t>B</a:t>
              </a:r>
              <a:r>
                <a:rPr sz="1600" baseline="-32828">
                  <a:solidFill>
                    <a:srgbClr val="EC1866"/>
                  </a:solidFill>
                  <a:latin typeface="Arial"/>
                  <a:cs typeface="Arial"/>
                </a:rPr>
                <a:t>2</a:t>
              </a:r>
              <a:endParaRPr sz="1600" baseline="-32828" dirty="0">
                <a:latin typeface="Arial"/>
                <a:cs typeface="Arial"/>
              </a:endParaRPr>
            </a:p>
          </p:txBody>
        </p:sp>
        <p:sp>
          <p:nvSpPr>
            <p:cNvPr id="91" name="object 53">
              <a:extLst>
                <a:ext uri="{FF2B5EF4-FFF2-40B4-BE49-F238E27FC236}">
                  <a16:creationId xmlns:a16="http://schemas.microsoft.com/office/drawing/2014/main" id="{7484F123-4CB1-A34D-94B8-1461E3127937}"/>
                </a:ext>
              </a:extLst>
            </p:cNvPr>
            <p:cNvSpPr txBox="1"/>
            <p:nvPr/>
          </p:nvSpPr>
          <p:spPr>
            <a:xfrm>
              <a:off x="6842402" y="-126321"/>
              <a:ext cx="364631" cy="322629"/>
            </a:xfrm>
            <a:prstGeom prst="rect">
              <a:avLst/>
            </a:prstGeom>
          </p:spPr>
          <p:txBody>
            <a:bodyPr vert="horz" wrap="square" lIns="0" tIns="8659" rIns="0" bIns="0" rtlCol="0">
              <a:spAutoFit/>
            </a:bodyPr>
            <a:lstStyle/>
            <a:p>
              <a:pPr marL="8659">
                <a:spcBef>
                  <a:spcPts val="68"/>
                </a:spcBef>
                <a:tabLst>
                  <a:tab pos="415192" algn="l"/>
                </a:tabLst>
              </a:pPr>
              <a:r>
                <a:rPr>
                  <a:solidFill>
                    <a:srgbClr val="309966"/>
                  </a:solidFill>
                  <a:latin typeface="Arial"/>
                  <a:cs typeface="Arial"/>
                </a:rPr>
                <a:t>P</a:t>
              </a:r>
              <a:r>
                <a:rPr sz="1600" baseline="-32828">
                  <a:solidFill>
                    <a:srgbClr val="309966"/>
                  </a:solidFill>
                  <a:latin typeface="Arial"/>
                  <a:cs typeface="Arial"/>
                </a:rPr>
                <a:t>3</a:t>
              </a:r>
              <a:endParaRPr sz="1600" baseline="-32828" dirty="0">
                <a:latin typeface="Arial"/>
                <a:cs typeface="Arial"/>
              </a:endParaRPr>
            </a:p>
          </p:txBody>
        </p:sp>
        <p:sp>
          <p:nvSpPr>
            <p:cNvPr id="92" name="object 54">
              <a:extLst>
                <a:ext uri="{FF2B5EF4-FFF2-40B4-BE49-F238E27FC236}">
                  <a16:creationId xmlns:a16="http://schemas.microsoft.com/office/drawing/2014/main" id="{4245B85A-FBA5-3643-B68E-D674D3C7A7DD}"/>
                </a:ext>
              </a:extLst>
            </p:cNvPr>
            <p:cNvSpPr txBox="1"/>
            <p:nvPr/>
          </p:nvSpPr>
          <p:spPr>
            <a:xfrm>
              <a:off x="7920446" y="-135458"/>
              <a:ext cx="278209" cy="322629"/>
            </a:xfrm>
            <a:prstGeom prst="rect">
              <a:avLst/>
            </a:prstGeom>
          </p:spPr>
          <p:txBody>
            <a:bodyPr vert="horz" wrap="square" lIns="0" tIns="8659" rIns="0" bIns="0" rtlCol="0">
              <a:spAutoFit/>
            </a:bodyPr>
            <a:lstStyle/>
            <a:p>
              <a:pPr marL="8659">
                <a:spcBef>
                  <a:spcPts val="68"/>
                </a:spcBef>
              </a:pPr>
              <a:r>
                <a:rPr dirty="0">
                  <a:solidFill>
                    <a:srgbClr val="309966"/>
                  </a:solidFill>
                  <a:latin typeface="Arial"/>
                  <a:cs typeface="Arial"/>
                </a:rPr>
                <a:t>P</a:t>
              </a:r>
              <a:r>
                <a:rPr sz="1600" baseline="-32828" dirty="0">
                  <a:solidFill>
                    <a:srgbClr val="309966"/>
                  </a:solidFill>
                  <a:latin typeface="Arial"/>
                  <a:cs typeface="Arial"/>
                </a:rPr>
                <a:t>4</a:t>
              </a:r>
              <a:endParaRPr sz="1600" baseline="-32828">
                <a:latin typeface="Arial"/>
                <a:cs typeface="Arial"/>
              </a:endParaRPr>
            </a:p>
          </p:txBody>
        </p:sp>
        <p:sp>
          <p:nvSpPr>
            <p:cNvPr id="93" name="object 55">
              <a:extLst>
                <a:ext uri="{FF2B5EF4-FFF2-40B4-BE49-F238E27FC236}">
                  <a16:creationId xmlns:a16="http://schemas.microsoft.com/office/drawing/2014/main" id="{539C2B5A-DD9C-D64A-92F4-0484621B0A6E}"/>
                </a:ext>
              </a:extLst>
            </p:cNvPr>
            <p:cNvSpPr txBox="1"/>
            <p:nvPr/>
          </p:nvSpPr>
          <p:spPr>
            <a:xfrm>
              <a:off x="3082532" y="2852256"/>
              <a:ext cx="452667" cy="322629"/>
            </a:xfrm>
            <a:prstGeom prst="rect">
              <a:avLst/>
            </a:prstGeom>
          </p:spPr>
          <p:txBody>
            <a:bodyPr vert="horz" wrap="square" lIns="0" tIns="8659" rIns="0" bIns="0" rtlCol="0">
              <a:spAutoFit/>
            </a:bodyPr>
            <a:lstStyle/>
            <a:p>
              <a:pPr algn="ctr">
                <a:spcBef>
                  <a:spcPts val="68"/>
                </a:spcBef>
              </a:pPr>
              <a:r>
                <a:rPr dirty="0">
                  <a:solidFill>
                    <a:srgbClr val="016699"/>
                  </a:solidFill>
                  <a:latin typeface="Arial"/>
                  <a:cs typeface="Arial"/>
                </a:rPr>
                <a:t>BS</a:t>
              </a:r>
              <a:r>
                <a:rPr sz="1600" baseline="-32828" dirty="0">
                  <a:solidFill>
                    <a:srgbClr val="016699"/>
                  </a:solidFill>
                  <a:latin typeface="Arial"/>
                  <a:cs typeface="Arial"/>
                </a:rPr>
                <a:t>1</a:t>
              </a:r>
              <a:endParaRPr sz="1600" baseline="-32828" dirty="0">
                <a:latin typeface="Arial"/>
                <a:cs typeface="Arial"/>
              </a:endParaRPr>
            </a:p>
          </p:txBody>
        </p:sp>
        <p:sp>
          <p:nvSpPr>
            <p:cNvPr id="94" name="object 56">
              <a:extLst>
                <a:ext uri="{FF2B5EF4-FFF2-40B4-BE49-F238E27FC236}">
                  <a16:creationId xmlns:a16="http://schemas.microsoft.com/office/drawing/2014/main" id="{3EBBBAE4-C852-7D4B-BC51-03BAB8BD402F}"/>
                </a:ext>
              </a:extLst>
            </p:cNvPr>
            <p:cNvSpPr txBox="1"/>
            <p:nvPr/>
          </p:nvSpPr>
          <p:spPr>
            <a:xfrm>
              <a:off x="8741372" y="2770051"/>
              <a:ext cx="566956" cy="453958"/>
            </a:xfrm>
            <a:prstGeom prst="rect">
              <a:avLst/>
            </a:prstGeom>
          </p:spPr>
          <p:txBody>
            <a:bodyPr vert="horz" wrap="square" lIns="0" tIns="8659" rIns="0" bIns="0" rtlCol="0">
              <a:spAutoFit/>
            </a:bodyPr>
            <a:lstStyle/>
            <a:p>
              <a:pPr marL="32904" marR="3464" indent="-24678">
                <a:lnSpc>
                  <a:spcPct val="141700"/>
                </a:lnSpc>
                <a:spcBef>
                  <a:spcPts val="68"/>
                </a:spcBef>
              </a:pPr>
              <a:r>
                <a:rPr dirty="0">
                  <a:solidFill>
                    <a:srgbClr val="016699"/>
                  </a:solidFill>
                  <a:latin typeface="Arial"/>
                  <a:cs typeface="Arial"/>
                </a:rPr>
                <a:t>BS</a:t>
              </a:r>
              <a:r>
                <a:rPr sz="1600" baseline="-32828" dirty="0">
                  <a:solidFill>
                    <a:srgbClr val="016699"/>
                  </a:solidFill>
                  <a:latin typeface="Arial"/>
                  <a:cs typeface="Arial"/>
                </a:rPr>
                <a:t>2</a:t>
              </a:r>
              <a:endParaRPr sz="1600" baseline="-32828" dirty="0">
                <a:latin typeface="Arial"/>
                <a:cs typeface="Arial"/>
              </a:endParaRPr>
            </a:p>
          </p:txBody>
        </p:sp>
        <p:sp>
          <p:nvSpPr>
            <p:cNvPr id="95" name="object 57">
              <a:extLst>
                <a:ext uri="{FF2B5EF4-FFF2-40B4-BE49-F238E27FC236}">
                  <a16:creationId xmlns:a16="http://schemas.microsoft.com/office/drawing/2014/main" id="{3DBF693D-3A9A-5F4E-BAF0-D7D94B5BA0A9}"/>
                </a:ext>
              </a:extLst>
            </p:cNvPr>
            <p:cNvSpPr txBox="1"/>
            <p:nvPr/>
          </p:nvSpPr>
          <p:spPr>
            <a:xfrm>
              <a:off x="6031614" y="-65762"/>
              <a:ext cx="413314" cy="322629"/>
            </a:xfrm>
            <a:prstGeom prst="rect">
              <a:avLst/>
            </a:prstGeom>
          </p:spPr>
          <p:txBody>
            <a:bodyPr vert="horz" wrap="square" lIns="0" tIns="8659" rIns="0" bIns="0" rtlCol="0">
              <a:spAutoFit/>
            </a:bodyPr>
            <a:lstStyle/>
            <a:p>
              <a:pPr marL="8659">
                <a:spcBef>
                  <a:spcPts val="68"/>
                </a:spcBef>
              </a:pPr>
              <a:r>
                <a:rPr dirty="0">
                  <a:solidFill>
                    <a:srgbClr val="016699"/>
                  </a:solidFill>
                  <a:latin typeface="Arial"/>
                  <a:cs typeface="Arial"/>
                </a:rPr>
                <a:t>TS</a:t>
              </a:r>
              <a:endParaRPr dirty="0">
                <a:latin typeface="Arial"/>
                <a:cs typeface="Arial"/>
              </a:endParaRPr>
            </a:p>
          </p:txBody>
        </p:sp>
        <p:sp>
          <p:nvSpPr>
            <p:cNvPr id="96" name="object 108">
              <a:extLst>
                <a:ext uri="{FF2B5EF4-FFF2-40B4-BE49-F238E27FC236}">
                  <a16:creationId xmlns:a16="http://schemas.microsoft.com/office/drawing/2014/main" id="{266948DC-64AA-E04F-B986-438C2031E6BF}"/>
                </a:ext>
              </a:extLst>
            </p:cNvPr>
            <p:cNvSpPr txBox="1"/>
            <p:nvPr/>
          </p:nvSpPr>
          <p:spPr>
            <a:xfrm>
              <a:off x="3103988" y="227251"/>
              <a:ext cx="458622" cy="227065"/>
            </a:xfrm>
            <a:prstGeom prst="rect">
              <a:avLst/>
            </a:prstGeom>
          </p:spPr>
          <p:txBody>
            <a:bodyPr vert="horz" wrap="square" lIns="0" tIns="8659" rIns="0" bIns="0" rtlCol="0">
              <a:spAutoFit/>
            </a:bodyPr>
            <a:lstStyle/>
            <a:p>
              <a:pPr marL="144603">
                <a:lnSpc>
                  <a:spcPts val="1534"/>
                </a:lnSpc>
              </a:pPr>
              <a:r>
                <a:rPr spc="-3" dirty="0">
                  <a:solidFill>
                    <a:srgbClr val="EC1866"/>
                  </a:solidFill>
                  <a:latin typeface="Arial"/>
                  <a:cs typeface="Arial"/>
                </a:rPr>
                <a:t>B</a:t>
              </a:r>
              <a:r>
                <a:rPr sz="1600" baseline="-32828" dirty="0">
                  <a:solidFill>
                    <a:srgbClr val="EC1866"/>
                  </a:solidFill>
                  <a:latin typeface="Arial"/>
                  <a:cs typeface="Arial"/>
                </a:rPr>
                <a:t>1</a:t>
              </a:r>
              <a:endParaRPr sz="1600" baseline="-32828" dirty="0">
                <a:latin typeface="Arial"/>
                <a:cs typeface="Arial"/>
              </a:endParaRPr>
            </a:p>
          </p:txBody>
        </p:sp>
        <p:sp>
          <p:nvSpPr>
            <p:cNvPr id="97" name="object 116">
              <a:extLst>
                <a:ext uri="{FF2B5EF4-FFF2-40B4-BE49-F238E27FC236}">
                  <a16:creationId xmlns:a16="http://schemas.microsoft.com/office/drawing/2014/main" id="{041BB4F0-4AE9-754E-B96E-C7D1E30E6206}"/>
                </a:ext>
              </a:extLst>
            </p:cNvPr>
            <p:cNvSpPr txBox="1"/>
            <p:nvPr/>
          </p:nvSpPr>
          <p:spPr>
            <a:xfrm>
              <a:off x="7447598" y="3503852"/>
              <a:ext cx="353773" cy="227065"/>
            </a:xfrm>
            <a:prstGeom prst="rect">
              <a:avLst/>
            </a:prstGeom>
          </p:spPr>
          <p:txBody>
            <a:bodyPr vert="horz" wrap="square" lIns="0" tIns="8659" rIns="0" bIns="0" rtlCol="0">
              <a:spAutoFit/>
            </a:bodyPr>
            <a:lstStyle/>
            <a:p>
              <a:pPr marL="8659">
                <a:lnSpc>
                  <a:spcPts val="1452"/>
                </a:lnSpc>
                <a:spcBef>
                  <a:spcPts val="68"/>
                </a:spcBef>
                <a:tabLst>
                  <a:tab pos="593997" algn="l"/>
                </a:tabLst>
              </a:pPr>
              <a:r>
                <a:rPr>
                  <a:solidFill>
                    <a:srgbClr val="EC1866"/>
                  </a:solidFill>
                  <a:latin typeface="Arial"/>
                  <a:cs typeface="Arial"/>
                </a:rPr>
                <a:t>L</a:t>
              </a:r>
              <a:r>
                <a:rPr sz="1600" baseline="-32828">
                  <a:solidFill>
                    <a:srgbClr val="EC1866"/>
                  </a:solidFill>
                  <a:latin typeface="Arial"/>
                  <a:cs typeface="Arial"/>
                </a:rPr>
                <a:t>2</a:t>
              </a:r>
              <a:endParaRPr sz="2000" baseline="1851" dirty="0">
                <a:latin typeface="Arial"/>
                <a:cs typeface="Arial"/>
              </a:endParaRPr>
            </a:p>
          </p:txBody>
        </p:sp>
        <p:sp>
          <p:nvSpPr>
            <p:cNvPr id="98" name="object 120">
              <a:extLst>
                <a:ext uri="{FF2B5EF4-FFF2-40B4-BE49-F238E27FC236}">
                  <a16:creationId xmlns:a16="http://schemas.microsoft.com/office/drawing/2014/main" id="{B52E3AD9-DE91-4544-B444-12BA1A8D7875}"/>
                </a:ext>
              </a:extLst>
            </p:cNvPr>
            <p:cNvSpPr txBox="1"/>
            <p:nvPr/>
          </p:nvSpPr>
          <p:spPr>
            <a:xfrm>
              <a:off x="3747546" y="3455128"/>
              <a:ext cx="326368" cy="232132"/>
            </a:xfrm>
            <a:prstGeom prst="rect">
              <a:avLst/>
            </a:prstGeom>
          </p:spPr>
          <p:txBody>
            <a:bodyPr vert="horz" wrap="square" lIns="0" tIns="8659" rIns="0" bIns="0" rtlCol="0">
              <a:spAutoFit/>
            </a:bodyPr>
            <a:lstStyle/>
            <a:p>
              <a:pPr marL="8659">
                <a:lnSpc>
                  <a:spcPts val="1520"/>
                </a:lnSpc>
                <a:spcBef>
                  <a:spcPts val="68"/>
                </a:spcBef>
                <a:tabLst>
                  <a:tab pos="586638" algn="l"/>
                </a:tabLst>
              </a:pPr>
              <a:r>
                <a:rPr>
                  <a:solidFill>
                    <a:srgbClr val="309966"/>
                  </a:solidFill>
                  <a:latin typeface="Arial"/>
                  <a:cs typeface="Arial"/>
                </a:rPr>
                <a:t>M</a:t>
              </a:r>
              <a:r>
                <a:rPr sz="1600" baseline="-32828">
                  <a:solidFill>
                    <a:srgbClr val="309966"/>
                  </a:solidFill>
                  <a:latin typeface="Arial"/>
                  <a:cs typeface="Arial"/>
                </a:rPr>
                <a:t>1</a:t>
              </a:r>
              <a:endParaRPr sz="1600" baseline="-32828" dirty="0">
                <a:latin typeface="Arial"/>
                <a:cs typeface="Arial"/>
              </a:endParaRPr>
            </a:p>
          </p:txBody>
        </p:sp>
        <p:sp>
          <p:nvSpPr>
            <p:cNvPr id="99" name="Rectangle 98">
              <a:extLst>
                <a:ext uri="{FF2B5EF4-FFF2-40B4-BE49-F238E27FC236}">
                  <a16:creationId xmlns:a16="http://schemas.microsoft.com/office/drawing/2014/main" id="{93314720-522E-354D-B980-871EB83DB680}"/>
                </a:ext>
              </a:extLst>
            </p:cNvPr>
            <p:cNvSpPr/>
            <p:nvPr/>
          </p:nvSpPr>
          <p:spPr>
            <a:xfrm>
              <a:off x="3134870" y="3328683"/>
              <a:ext cx="501714" cy="417010"/>
            </a:xfrm>
            <a:prstGeom prst="rect">
              <a:avLst/>
            </a:prstGeom>
          </p:spPr>
          <p:txBody>
            <a:bodyPr wrap="none">
              <a:spAutoFit/>
            </a:bodyPr>
            <a:lstStyle/>
            <a:p>
              <a:r>
                <a:rPr lang="en-US">
                  <a:solidFill>
                    <a:srgbClr val="EC1866"/>
                  </a:solidFill>
                  <a:latin typeface="Arial"/>
                  <a:cs typeface="Arial"/>
                </a:rPr>
                <a:t> L</a:t>
              </a:r>
              <a:r>
                <a:rPr lang="en-US" sz="1400" baseline="-32828">
                  <a:solidFill>
                    <a:srgbClr val="EC1866"/>
                  </a:solidFill>
                  <a:latin typeface="Arial"/>
                  <a:cs typeface="Arial"/>
                </a:rPr>
                <a:t>1</a:t>
              </a:r>
              <a:endParaRPr lang="en-US"/>
            </a:p>
          </p:txBody>
        </p:sp>
        <p:sp>
          <p:nvSpPr>
            <p:cNvPr id="100" name="Rectangle 99">
              <a:extLst>
                <a:ext uri="{FF2B5EF4-FFF2-40B4-BE49-F238E27FC236}">
                  <a16:creationId xmlns:a16="http://schemas.microsoft.com/office/drawing/2014/main" id="{E6072293-5984-1340-8848-5F6E471493D6}"/>
                </a:ext>
              </a:extLst>
            </p:cNvPr>
            <p:cNvSpPr/>
            <p:nvPr/>
          </p:nvSpPr>
          <p:spPr>
            <a:xfrm>
              <a:off x="4480402" y="3439520"/>
              <a:ext cx="502801" cy="326513"/>
            </a:xfrm>
            <a:prstGeom prst="rect">
              <a:avLst/>
            </a:prstGeom>
          </p:spPr>
          <p:txBody>
            <a:bodyPr wrap="none">
              <a:spAutoFit/>
            </a:bodyPr>
            <a:lstStyle/>
            <a:p>
              <a:pPr marL="8659">
                <a:lnSpc>
                  <a:spcPts val="1520"/>
                </a:lnSpc>
                <a:spcBef>
                  <a:spcPts val="68"/>
                </a:spcBef>
                <a:tabLst>
                  <a:tab pos="586638" algn="l"/>
                </a:tabLst>
              </a:pPr>
              <a:r>
                <a:rPr lang="da-DK">
                  <a:solidFill>
                    <a:srgbClr val="EC1866"/>
                  </a:solidFill>
                  <a:latin typeface="Arial"/>
                  <a:cs typeface="Arial"/>
                </a:rPr>
                <a:t>R</a:t>
              </a:r>
              <a:r>
                <a:rPr lang="da-DK" baseline="-32828">
                  <a:solidFill>
                    <a:srgbClr val="EC1866"/>
                  </a:solidFill>
                  <a:latin typeface="Arial"/>
                  <a:cs typeface="Arial"/>
                </a:rPr>
                <a:t>1</a:t>
              </a:r>
              <a:endParaRPr lang="da-DK" baseline="-32828" dirty="0">
                <a:latin typeface="Arial"/>
                <a:cs typeface="Arial"/>
              </a:endParaRPr>
            </a:p>
          </p:txBody>
        </p:sp>
        <p:sp>
          <p:nvSpPr>
            <p:cNvPr id="101" name="Rectangle 100">
              <a:extLst>
                <a:ext uri="{FF2B5EF4-FFF2-40B4-BE49-F238E27FC236}">
                  <a16:creationId xmlns:a16="http://schemas.microsoft.com/office/drawing/2014/main" id="{FB75E997-555A-1241-8E39-7386EE07B7EB}"/>
                </a:ext>
              </a:extLst>
            </p:cNvPr>
            <p:cNvSpPr/>
            <p:nvPr/>
          </p:nvSpPr>
          <p:spPr>
            <a:xfrm>
              <a:off x="8096070" y="3438649"/>
              <a:ext cx="511850" cy="326513"/>
            </a:xfrm>
            <a:prstGeom prst="rect">
              <a:avLst/>
            </a:prstGeom>
          </p:spPr>
          <p:txBody>
            <a:bodyPr wrap="none">
              <a:spAutoFit/>
            </a:bodyPr>
            <a:lstStyle/>
            <a:p>
              <a:pPr marL="8659">
                <a:lnSpc>
                  <a:spcPts val="1452"/>
                </a:lnSpc>
                <a:spcBef>
                  <a:spcPts val="68"/>
                </a:spcBef>
                <a:tabLst>
                  <a:tab pos="593997" algn="l"/>
                </a:tabLst>
              </a:pPr>
              <a:r>
                <a:rPr lang="is-IS" dirty="0">
                  <a:solidFill>
                    <a:srgbClr val="309966"/>
                  </a:solidFill>
                  <a:latin typeface="Arial"/>
                  <a:cs typeface="Arial"/>
                </a:rPr>
                <a:t>M</a:t>
              </a:r>
              <a:r>
                <a:rPr lang="is-IS" sz="1400" baseline="-32828" dirty="0">
                  <a:solidFill>
                    <a:srgbClr val="309966"/>
                  </a:solidFill>
                  <a:latin typeface="Arial"/>
                  <a:cs typeface="Arial"/>
                </a:rPr>
                <a:t>2</a:t>
              </a:r>
              <a:endParaRPr lang="is-IS" baseline="1851" dirty="0">
                <a:latin typeface="Arial"/>
                <a:cs typeface="Arial"/>
              </a:endParaRPr>
            </a:p>
          </p:txBody>
        </p:sp>
        <p:sp>
          <p:nvSpPr>
            <p:cNvPr id="102" name="Rectangle 101">
              <a:extLst>
                <a:ext uri="{FF2B5EF4-FFF2-40B4-BE49-F238E27FC236}">
                  <a16:creationId xmlns:a16="http://schemas.microsoft.com/office/drawing/2014/main" id="{73FA0B70-6791-4E48-AB60-FF53E0600EAB}"/>
                </a:ext>
              </a:extLst>
            </p:cNvPr>
            <p:cNvSpPr/>
            <p:nvPr/>
          </p:nvSpPr>
          <p:spPr>
            <a:xfrm>
              <a:off x="8642892" y="3060442"/>
              <a:ext cx="505698" cy="496720"/>
            </a:xfrm>
            <a:prstGeom prst="rect">
              <a:avLst/>
            </a:prstGeom>
          </p:spPr>
          <p:txBody>
            <a:bodyPr wrap="none">
              <a:spAutoFit/>
            </a:bodyPr>
            <a:lstStyle/>
            <a:p>
              <a:pPr marL="32904" marR="3464" indent="-24678">
                <a:lnSpc>
                  <a:spcPct val="141700"/>
                </a:lnSpc>
                <a:spcBef>
                  <a:spcPts val="68"/>
                </a:spcBef>
              </a:pPr>
              <a:r>
                <a:rPr lang="da-DK" dirty="0">
                  <a:solidFill>
                    <a:srgbClr val="EC1866"/>
                  </a:solidFill>
                  <a:latin typeface="Arial"/>
                  <a:cs typeface="Arial"/>
                </a:rPr>
                <a:t>R</a:t>
              </a:r>
              <a:r>
                <a:rPr lang="da-DK" baseline="-32828" dirty="0">
                  <a:solidFill>
                    <a:srgbClr val="EC1866"/>
                  </a:solidFill>
                  <a:latin typeface="Arial"/>
                  <a:cs typeface="Arial"/>
                </a:rPr>
                <a:t>2</a:t>
              </a:r>
              <a:endParaRPr lang="da-DK" baseline="-32828" dirty="0">
                <a:latin typeface="Arial"/>
                <a:cs typeface="Arial"/>
              </a:endParaRPr>
            </a:p>
          </p:txBody>
        </p:sp>
        <p:sp>
          <p:nvSpPr>
            <p:cNvPr id="103" name="Rectangle 102">
              <a:extLst>
                <a:ext uri="{FF2B5EF4-FFF2-40B4-BE49-F238E27FC236}">
                  <a16:creationId xmlns:a16="http://schemas.microsoft.com/office/drawing/2014/main" id="{72B0BB80-CA50-C844-B06A-BAEFD338BB02}"/>
                </a:ext>
              </a:extLst>
            </p:cNvPr>
            <p:cNvSpPr/>
            <p:nvPr/>
          </p:nvSpPr>
          <p:spPr>
            <a:xfrm>
              <a:off x="4904559" y="-176790"/>
              <a:ext cx="488322" cy="417010"/>
            </a:xfrm>
            <a:prstGeom prst="rect">
              <a:avLst/>
            </a:prstGeom>
          </p:spPr>
          <p:txBody>
            <a:bodyPr wrap="none">
              <a:spAutoFit/>
            </a:bodyPr>
            <a:lstStyle/>
            <a:p>
              <a:pPr marL="8659">
                <a:spcBef>
                  <a:spcPts val="68"/>
                </a:spcBef>
                <a:tabLst>
                  <a:tab pos="401771" algn="l"/>
                  <a:tab pos="761980" algn="l"/>
                </a:tabLst>
              </a:pPr>
              <a:r>
                <a:rPr lang="is-IS" dirty="0">
                  <a:solidFill>
                    <a:srgbClr val="309966"/>
                  </a:solidFill>
                  <a:latin typeface="Arial"/>
                  <a:cs typeface="Arial"/>
                </a:rPr>
                <a:t>P</a:t>
              </a:r>
              <a:r>
                <a:rPr lang="is-IS" baseline="-32828" dirty="0">
                  <a:solidFill>
                    <a:srgbClr val="309966"/>
                  </a:solidFill>
                  <a:latin typeface="Arial"/>
                  <a:cs typeface="Arial"/>
                </a:rPr>
                <a:t>2</a:t>
              </a:r>
              <a:endParaRPr lang="is-IS" baseline="-32828" dirty="0">
                <a:latin typeface="Arial"/>
                <a:cs typeface="Arial"/>
              </a:endParaRPr>
            </a:p>
          </p:txBody>
        </p:sp>
        <p:sp>
          <p:nvSpPr>
            <p:cNvPr id="104" name="Rectangle 103">
              <a:extLst>
                <a:ext uri="{FF2B5EF4-FFF2-40B4-BE49-F238E27FC236}">
                  <a16:creationId xmlns:a16="http://schemas.microsoft.com/office/drawing/2014/main" id="{909C2EA8-EA70-914B-A15F-4DB0EE0BC72A}"/>
                </a:ext>
              </a:extLst>
            </p:cNvPr>
            <p:cNvSpPr/>
            <p:nvPr/>
          </p:nvSpPr>
          <p:spPr>
            <a:xfrm>
              <a:off x="7266624" y="-181560"/>
              <a:ext cx="488322" cy="417010"/>
            </a:xfrm>
            <a:prstGeom prst="rect">
              <a:avLst/>
            </a:prstGeom>
          </p:spPr>
          <p:txBody>
            <a:bodyPr wrap="none">
              <a:spAutoFit/>
            </a:bodyPr>
            <a:lstStyle/>
            <a:p>
              <a:pPr marL="8659">
                <a:spcBef>
                  <a:spcPts val="68"/>
                </a:spcBef>
                <a:tabLst>
                  <a:tab pos="415192" algn="l"/>
                </a:tabLst>
              </a:pPr>
              <a:r>
                <a:rPr lang="en-US" dirty="0">
                  <a:solidFill>
                    <a:srgbClr val="EC1866"/>
                  </a:solidFill>
                  <a:latin typeface="Arial"/>
                  <a:cs typeface="Arial"/>
                </a:rPr>
                <a:t>B</a:t>
              </a:r>
              <a:r>
                <a:rPr lang="en-US" baseline="-32828" dirty="0">
                  <a:solidFill>
                    <a:srgbClr val="EC1866"/>
                  </a:solidFill>
                  <a:latin typeface="Arial"/>
                  <a:cs typeface="Arial"/>
                </a:rPr>
                <a:t>4</a:t>
              </a:r>
              <a:endParaRPr lang="en-US" baseline="-32828" dirty="0">
                <a:latin typeface="Arial"/>
                <a:cs typeface="Arial"/>
              </a:endParaRPr>
            </a:p>
          </p:txBody>
        </p:sp>
        <p:sp>
          <p:nvSpPr>
            <p:cNvPr id="105" name="Freeform 104">
              <a:extLst>
                <a:ext uri="{FF2B5EF4-FFF2-40B4-BE49-F238E27FC236}">
                  <a16:creationId xmlns:a16="http://schemas.microsoft.com/office/drawing/2014/main" id="{7FAAC567-68A2-4C48-94CD-E3543661D2C3}"/>
                </a:ext>
              </a:extLst>
            </p:cNvPr>
            <p:cNvSpPr/>
            <p:nvPr/>
          </p:nvSpPr>
          <p:spPr>
            <a:xfrm>
              <a:off x="6301633" y="2044195"/>
              <a:ext cx="1967799" cy="984755"/>
            </a:xfrm>
            <a:custGeom>
              <a:avLst/>
              <a:gdLst>
                <a:gd name="connsiteX0" fmla="*/ 371505 w 2886105"/>
                <a:gd name="connsiteY0" fmla="*/ 1444308 h 1444308"/>
                <a:gd name="connsiteX1" fmla="*/ 104805 w 2886105"/>
                <a:gd name="connsiteY1" fmla="*/ 885508 h 1444308"/>
                <a:gd name="connsiteX2" fmla="*/ 92105 w 2886105"/>
                <a:gd name="connsiteY2" fmla="*/ 85408 h 1444308"/>
                <a:gd name="connsiteX3" fmla="*/ 1247805 w 2886105"/>
                <a:gd name="connsiteY3" fmla="*/ 60008 h 1444308"/>
                <a:gd name="connsiteX4" fmla="*/ 2886105 w 2886105"/>
                <a:gd name="connsiteY4" fmla="*/ 415608 h 1444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6105" h="1444308">
                  <a:moveTo>
                    <a:pt x="371505" y="1444308"/>
                  </a:moveTo>
                  <a:cubicBezTo>
                    <a:pt x="261438" y="1278149"/>
                    <a:pt x="151372" y="1111991"/>
                    <a:pt x="104805" y="885508"/>
                  </a:cubicBezTo>
                  <a:cubicBezTo>
                    <a:pt x="58238" y="659025"/>
                    <a:pt x="-98395" y="222991"/>
                    <a:pt x="92105" y="85408"/>
                  </a:cubicBezTo>
                  <a:cubicBezTo>
                    <a:pt x="282605" y="-52175"/>
                    <a:pt x="782138" y="4975"/>
                    <a:pt x="1247805" y="60008"/>
                  </a:cubicBezTo>
                  <a:cubicBezTo>
                    <a:pt x="1713472" y="115041"/>
                    <a:pt x="2886105" y="415608"/>
                    <a:pt x="2886105" y="415608"/>
                  </a:cubicBezTo>
                </a:path>
              </a:pathLst>
            </a:custGeom>
            <a:noFill/>
            <a:ln w="25400">
              <a:solidFill>
                <a:srgbClr val="F5D9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105">
              <a:extLst>
                <a:ext uri="{FF2B5EF4-FFF2-40B4-BE49-F238E27FC236}">
                  <a16:creationId xmlns:a16="http://schemas.microsoft.com/office/drawing/2014/main" id="{58052B1F-0FD6-4145-B499-D8255BBB16C5}"/>
                </a:ext>
              </a:extLst>
            </p:cNvPr>
            <p:cNvSpPr/>
            <p:nvPr/>
          </p:nvSpPr>
          <p:spPr>
            <a:xfrm flipH="1">
              <a:off x="4005770" y="2037400"/>
              <a:ext cx="1868969" cy="984755"/>
            </a:xfrm>
            <a:custGeom>
              <a:avLst/>
              <a:gdLst>
                <a:gd name="connsiteX0" fmla="*/ 371505 w 2886105"/>
                <a:gd name="connsiteY0" fmla="*/ 1444308 h 1444308"/>
                <a:gd name="connsiteX1" fmla="*/ 104805 w 2886105"/>
                <a:gd name="connsiteY1" fmla="*/ 885508 h 1444308"/>
                <a:gd name="connsiteX2" fmla="*/ 92105 w 2886105"/>
                <a:gd name="connsiteY2" fmla="*/ 85408 h 1444308"/>
                <a:gd name="connsiteX3" fmla="*/ 1247805 w 2886105"/>
                <a:gd name="connsiteY3" fmla="*/ 60008 h 1444308"/>
                <a:gd name="connsiteX4" fmla="*/ 2886105 w 2886105"/>
                <a:gd name="connsiteY4" fmla="*/ 415608 h 1444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6105" h="1444308">
                  <a:moveTo>
                    <a:pt x="371505" y="1444308"/>
                  </a:moveTo>
                  <a:cubicBezTo>
                    <a:pt x="261438" y="1278149"/>
                    <a:pt x="151372" y="1111991"/>
                    <a:pt x="104805" y="885508"/>
                  </a:cubicBezTo>
                  <a:cubicBezTo>
                    <a:pt x="58238" y="659025"/>
                    <a:pt x="-98395" y="222991"/>
                    <a:pt x="92105" y="85408"/>
                  </a:cubicBezTo>
                  <a:cubicBezTo>
                    <a:pt x="282605" y="-52175"/>
                    <a:pt x="782138" y="4975"/>
                    <a:pt x="1247805" y="60008"/>
                  </a:cubicBezTo>
                  <a:cubicBezTo>
                    <a:pt x="1713472" y="115041"/>
                    <a:pt x="2886105" y="415608"/>
                    <a:pt x="2886105" y="415608"/>
                  </a:cubicBezTo>
                </a:path>
              </a:pathLst>
            </a:custGeom>
            <a:noFill/>
            <a:ln w="25400">
              <a:solidFill>
                <a:srgbClr val="FAD9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cxnSp>
          <p:nvCxnSpPr>
            <p:cNvPr id="107" name="Straight Arrow Connector 106">
              <a:extLst>
                <a:ext uri="{FF2B5EF4-FFF2-40B4-BE49-F238E27FC236}">
                  <a16:creationId xmlns:a16="http://schemas.microsoft.com/office/drawing/2014/main" id="{D4331AC6-695D-1B4F-98D2-45FDE452DB9D}"/>
                </a:ext>
              </a:extLst>
            </p:cNvPr>
            <p:cNvCxnSpPr/>
            <p:nvPr/>
          </p:nvCxnSpPr>
          <p:spPr>
            <a:xfrm flipH="1">
              <a:off x="5593578" y="3016217"/>
              <a:ext cx="46522" cy="78274"/>
            </a:xfrm>
            <a:prstGeom prst="straightConnector1">
              <a:avLst/>
            </a:prstGeom>
            <a:ln w="63500">
              <a:solidFill>
                <a:srgbClr val="FAD978"/>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9E86A0FF-7A91-3F49-9EC9-46BD7F52210D}"/>
                </a:ext>
              </a:extLst>
            </p:cNvPr>
            <p:cNvCxnSpPr/>
            <p:nvPr/>
          </p:nvCxnSpPr>
          <p:spPr>
            <a:xfrm>
              <a:off x="6539238" y="3009851"/>
              <a:ext cx="59955" cy="107735"/>
            </a:xfrm>
            <a:prstGeom prst="straightConnector1">
              <a:avLst/>
            </a:prstGeom>
            <a:ln w="63500">
              <a:solidFill>
                <a:srgbClr val="FAD978"/>
              </a:solidFill>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01730363-19EB-B442-968D-94A7DEACB79B}"/>
                </a:ext>
              </a:extLst>
            </p:cNvPr>
            <p:cNvSpPr/>
            <p:nvPr/>
          </p:nvSpPr>
          <p:spPr>
            <a:xfrm>
              <a:off x="7086084" y="2852256"/>
              <a:ext cx="1183348" cy="397936"/>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3438F4A1-4D2A-E442-A0BC-AC9B57C0D4F2}"/>
                </a:ext>
              </a:extLst>
            </p:cNvPr>
            <p:cNvCxnSpPr/>
            <p:nvPr/>
          </p:nvCxnSpPr>
          <p:spPr>
            <a:xfrm>
              <a:off x="7207034" y="3181908"/>
              <a:ext cx="951915" cy="0"/>
            </a:xfrm>
            <a:prstGeom prst="line">
              <a:avLst/>
            </a:prstGeom>
            <a:ln w="31750"/>
          </p:spPr>
          <p:style>
            <a:lnRef idx="3">
              <a:schemeClr val="dk1"/>
            </a:lnRef>
            <a:fillRef idx="0">
              <a:schemeClr val="dk1"/>
            </a:fillRef>
            <a:effectRef idx="2">
              <a:schemeClr val="dk1"/>
            </a:effectRef>
            <a:fontRef idx="minor">
              <a:schemeClr val="tx1"/>
            </a:fontRef>
          </p:style>
        </p:cxnSp>
        <p:sp>
          <p:nvSpPr>
            <p:cNvPr id="111" name="object 42">
              <a:extLst>
                <a:ext uri="{FF2B5EF4-FFF2-40B4-BE49-F238E27FC236}">
                  <a16:creationId xmlns:a16="http://schemas.microsoft.com/office/drawing/2014/main" id="{DE1A9E7E-FB5D-9849-9163-3E1C258178FC}"/>
                </a:ext>
              </a:extLst>
            </p:cNvPr>
            <p:cNvSpPr txBox="1"/>
            <p:nvPr/>
          </p:nvSpPr>
          <p:spPr>
            <a:xfrm>
              <a:off x="7074357" y="2925364"/>
              <a:ext cx="1235551" cy="414113"/>
            </a:xfrm>
            <a:prstGeom prst="rect">
              <a:avLst/>
            </a:prstGeom>
            <a:noFill/>
          </p:spPr>
          <p:txBody>
            <a:bodyPr vert="horz" wrap="square" lIns="0" tIns="0" rIns="0" bIns="0" rtlCol="0">
              <a:spAutoFit/>
            </a:bodyPr>
            <a:lstStyle/>
            <a:p>
              <a:pPr marL="105205">
                <a:lnSpc>
                  <a:spcPts val="1384"/>
                </a:lnSpc>
                <a:tabLst>
                  <a:tab pos="245046" algn="l"/>
                  <a:tab pos="933425" algn="l"/>
                </a:tabLst>
              </a:pPr>
              <a:r>
                <a:rPr dirty="0">
                  <a:uFill>
                    <a:solidFill>
                      <a:srgbClr val="000000"/>
                    </a:solidFill>
                  </a:uFill>
                  <a:latin typeface="Arial"/>
                  <a:cs typeface="Arial"/>
                </a:rPr>
                <a:t> 	</a:t>
              </a:r>
              <a:r>
                <a:rPr lang="en-US" dirty="0">
                  <a:uFill>
                    <a:solidFill>
                      <a:srgbClr val="000000"/>
                    </a:solidFill>
                  </a:uFill>
                  <a:latin typeface="Arial"/>
                  <a:cs typeface="Arial"/>
                </a:rPr>
                <a:t> 300 </a:t>
              </a:r>
              <a:r>
                <a:rPr spc="-3" dirty="0">
                  <a:uFill>
                    <a:solidFill>
                      <a:srgbClr val="000000"/>
                    </a:solidFill>
                  </a:uFill>
                  <a:latin typeface="Arial"/>
                  <a:cs typeface="Arial"/>
                </a:rPr>
                <a:t>nm	</a:t>
              </a:r>
              <a:endParaRPr dirty="0">
                <a:latin typeface="Arial"/>
                <a:cs typeface="Arial"/>
              </a:endParaRP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C2AEEEB-DB12-8246-A343-1392A2C9F0F1}"/>
                    </a:ext>
                  </a:extLst>
                </p:cNvPr>
                <p:cNvSpPr txBox="1"/>
                <p:nvPr/>
              </p:nvSpPr>
              <p:spPr>
                <a:xfrm>
                  <a:off x="3776682" y="2133501"/>
                  <a:ext cx="276124" cy="312757"/>
                </a:xfrm>
                <a:prstGeom prst="rect">
                  <a:avLst/>
                </a:prstGeom>
                <a:noFill/>
              </p:spPr>
              <p:txBody>
                <a:bodyPr wrap="none" lIns="0" tIns="0" rIns="0" bIns="0" rtlCol="0">
                  <a:spAutoFit/>
                </a:bodyPr>
                <a:lstStyle/>
                <a:p>
                  <a14:m>
                    <m:oMath xmlns:m="http://schemas.openxmlformats.org/officeDocument/2006/math">
                      <m:r>
                        <a:rPr lang="en-US" i="1">
                          <a:solidFill>
                            <a:srgbClr val="F5D986"/>
                          </a:solidFill>
                          <a:latin typeface="Cambria Math" charset="0"/>
                        </a:rPr>
                        <m:t>𝐼</m:t>
                      </m:r>
                    </m:oMath>
                  </a14:m>
                  <a:r>
                    <a:rPr lang="en-US" baseline="-25000" dirty="0">
                      <a:solidFill>
                        <a:srgbClr val="F5D986"/>
                      </a:solidFill>
                    </a:rPr>
                    <a:t>S1</a:t>
                  </a:r>
                  <a:endParaRPr lang="en-US" dirty="0">
                    <a:solidFill>
                      <a:srgbClr val="F5D986"/>
                    </a:solidFill>
                  </a:endParaRPr>
                </a:p>
              </p:txBody>
            </p:sp>
          </mc:Choice>
          <mc:Fallback xmlns="">
            <p:sp>
              <p:nvSpPr>
                <p:cNvPr id="152" name="TextBox 151"/>
                <p:cNvSpPr txBox="1">
                  <a:spLocks noRot="1" noChangeAspect="1" noMove="1" noResize="1" noEditPoints="1" noAdjustHandles="1" noChangeArrowheads="1" noChangeShapeType="1" noTextEdit="1"/>
                </p:cNvSpPr>
                <p:nvPr/>
              </p:nvSpPr>
              <p:spPr>
                <a:xfrm>
                  <a:off x="3776682" y="2133499"/>
                  <a:ext cx="183512" cy="209929"/>
                </a:xfrm>
                <a:prstGeom prst="rect">
                  <a:avLst/>
                </a:prstGeom>
                <a:blipFill rotWithShape="0">
                  <a:blip r:embed="rId7"/>
                  <a:stretch>
                    <a:fillRect l="-37037" r="-59259" b="-6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A9CB20BE-EF4F-6E4D-87DA-C82E29B968A2}"/>
                    </a:ext>
                  </a:extLst>
                </p:cNvPr>
                <p:cNvSpPr txBox="1"/>
                <p:nvPr/>
              </p:nvSpPr>
              <p:spPr>
                <a:xfrm>
                  <a:off x="8303729" y="2133501"/>
                  <a:ext cx="276124" cy="312757"/>
                </a:xfrm>
                <a:prstGeom prst="rect">
                  <a:avLst/>
                </a:prstGeom>
                <a:noFill/>
              </p:spPr>
              <p:txBody>
                <a:bodyPr wrap="none" lIns="0" tIns="0" rIns="0" bIns="0" rtlCol="0">
                  <a:spAutoFit/>
                </a:bodyPr>
                <a:lstStyle/>
                <a:p>
                  <a14:m>
                    <m:oMath xmlns:m="http://schemas.openxmlformats.org/officeDocument/2006/math">
                      <m:r>
                        <a:rPr lang="en-US" i="1">
                          <a:solidFill>
                            <a:srgbClr val="F5D986"/>
                          </a:solidFill>
                          <a:latin typeface="Cambria Math" charset="0"/>
                        </a:rPr>
                        <m:t>𝐼</m:t>
                      </m:r>
                    </m:oMath>
                  </a14:m>
                  <a:r>
                    <a:rPr lang="en-US" baseline="-25000" dirty="0">
                      <a:solidFill>
                        <a:srgbClr val="F5D986"/>
                      </a:solidFill>
                    </a:rPr>
                    <a:t>S2</a:t>
                  </a:r>
                  <a:endParaRPr lang="en-US" dirty="0">
                    <a:solidFill>
                      <a:srgbClr val="F5D986"/>
                    </a:solidFill>
                  </a:endParaRPr>
                </a:p>
              </p:txBody>
            </p:sp>
          </mc:Choice>
          <mc:Fallback xmlns="">
            <p:sp>
              <p:nvSpPr>
                <p:cNvPr id="153" name="TextBox 152"/>
                <p:cNvSpPr txBox="1">
                  <a:spLocks noRot="1" noChangeAspect="1" noMove="1" noResize="1" noEditPoints="1" noAdjustHandles="1" noChangeArrowheads="1" noChangeShapeType="1" noTextEdit="1"/>
                </p:cNvSpPr>
                <p:nvPr/>
              </p:nvSpPr>
              <p:spPr>
                <a:xfrm>
                  <a:off x="8303729" y="2133499"/>
                  <a:ext cx="183512" cy="209929"/>
                </a:xfrm>
                <a:prstGeom prst="rect">
                  <a:avLst/>
                </a:prstGeom>
                <a:blipFill rotWithShape="0">
                  <a:blip r:embed="rId8"/>
                  <a:stretch>
                    <a:fillRect l="-37037" r="-59259" b="-66667"/>
                  </a:stretch>
                </a:blipFill>
              </p:spPr>
              <p:txBody>
                <a:bodyPr/>
                <a:lstStyle/>
                <a:p>
                  <a:r>
                    <a:rPr lang="en-US">
                      <a:noFill/>
                    </a:rPr>
                    <a:t> </a:t>
                  </a:r>
                </a:p>
              </p:txBody>
            </p:sp>
          </mc:Fallback>
        </mc:AlternateContent>
        <p:sp>
          <p:nvSpPr>
            <p:cNvPr id="114" name="object 52">
              <a:extLst>
                <a:ext uri="{FF2B5EF4-FFF2-40B4-BE49-F238E27FC236}">
                  <a16:creationId xmlns:a16="http://schemas.microsoft.com/office/drawing/2014/main" id="{D174E522-05FC-0245-97D2-F7799D74F36B}"/>
                </a:ext>
              </a:extLst>
            </p:cNvPr>
            <p:cNvSpPr txBox="1"/>
            <p:nvPr/>
          </p:nvSpPr>
          <p:spPr>
            <a:xfrm>
              <a:off x="5434874" y="-131798"/>
              <a:ext cx="279481" cy="322629"/>
            </a:xfrm>
            <a:prstGeom prst="rect">
              <a:avLst/>
            </a:prstGeom>
          </p:spPr>
          <p:txBody>
            <a:bodyPr vert="horz" wrap="square" lIns="0" tIns="8659" rIns="0" bIns="0" rtlCol="0">
              <a:spAutoFit/>
            </a:bodyPr>
            <a:lstStyle/>
            <a:p>
              <a:pPr marL="8659">
                <a:spcBef>
                  <a:spcPts val="68"/>
                </a:spcBef>
                <a:tabLst>
                  <a:tab pos="401771" algn="l"/>
                  <a:tab pos="761980" algn="l"/>
                </a:tabLst>
              </a:pPr>
              <a:r>
                <a:rPr dirty="0">
                  <a:solidFill>
                    <a:srgbClr val="EC1866"/>
                  </a:solidFill>
                  <a:latin typeface="Arial"/>
                  <a:cs typeface="Arial"/>
                </a:rPr>
                <a:t>B</a:t>
              </a:r>
              <a:r>
                <a:rPr lang="en-US" sz="1600" baseline="-32828" dirty="0">
                  <a:solidFill>
                    <a:srgbClr val="EC1866"/>
                  </a:solidFill>
                  <a:latin typeface="Arial"/>
                  <a:cs typeface="Arial"/>
                </a:rPr>
                <a:t>3</a:t>
              </a:r>
              <a:endParaRPr sz="1600" baseline="-32828" dirty="0">
                <a:latin typeface="Arial"/>
                <a:cs typeface="Arial"/>
              </a:endParaRPr>
            </a:p>
          </p:txBody>
        </p:sp>
        <p:sp>
          <p:nvSpPr>
            <p:cNvPr id="115" name="object 48">
              <a:extLst>
                <a:ext uri="{FF2B5EF4-FFF2-40B4-BE49-F238E27FC236}">
                  <a16:creationId xmlns:a16="http://schemas.microsoft.com/office/drawing/2014/main" id="{D98A5EA0-C8EF-D941-9D38-0BB471C9265D}"/>
                </a:ext>
              </a:extLst>
            </p:cNvPr>
            <p:cNvSpPr txBox="1"/>
            <p:nvPr/>
          </p:nvSpPr>
          <p:spPr>
            <a:xfrm>
              <a:off x="3123185" y="1746161"/>
              <a:ext cx="513934" cy="322629"/>
            </a:xfrm>
            <a:prstGeom prst="rect">
              <a:avLst/>
            </a:prstGeom>
          </p:spPr>
          <p:txBody>
            <a:bodyPr vert="horz" wrap="square" lIns="0" tIns="8659" rIns="0" bIns="0" rtlCol="0">
              <a:spAutoFit/>
            </a:bodyPr>
            <a:lstStyle/>
            <a:p>
              <a:pPr marL="8659">
                <a:spcBef>
                  <a:spcPts val="68"/>
                </a:spcBef>
              </a:pPr>
              <a:r>
                <a:rPr dirty="0">
                  <a:solidFill>
                    <a:srgbClr val="016699"/>
                  </a:solidFill>
                  <a:latin typeface="Arial"/>
                  <a:cs typeface="Arial"/>
                </a:rPr>
                <a:t>MS</a:t>
              </a:r>
              <a:endParaRPr>
                <a:latin typeface="Arial"/>
                <a:cs typeface="Arial"/>
              </a:endParaRPr>
            </a:p>
          </p:txBody>
        </p:sp>
        <p:sp>
          <p:nvSpPr>
            <p:cNvPr id="116" name="object 48">
              <a:extLst>
                <a:ext uri="{FF2B5EF4-FFF2-40B4-BE49-F238E27FC236}">
                  <a16:creationId xmlns:a16="http://schemas.microsoft.com/office/drawing/2014/main" id="{C818E2A9-E11F-CF46-9BDA-FEF06628B278}"/>
                </a:ext>
              </a:extLst>
            </p:cNvPr>
            <p:cNvSpPr txBox="1"/>
            <p:nvPr/>
          </p:nvSpPr>
          <p:spPr>
            <a:xfrm>
              <a:off x="5908653" y="3425113"/>
              <a:ext cx="415972" cy="322629"/>
            </a:xfrm>
            <a:prstGeom prst="rect">
              <a:avLst/>
            </a:prstGeom>
          </p:spPr>
          <p:txBody>
            <a:bodyPr vert="horz" wrap="square" lIns="0" tIns="8659" rIns="0" bIns="0" rtlCol="0">
              <a:spAutoFit/>
            </a:bodyPr>
            <a:lstStyle/>
            <a:p>
              <a:pPr marL="8659">
                <a:spcBef>
                  <a:spcPts val="68"/>
                </a:spcBef>
              </a:pPr>
              <a:r>
                <a:rPr dirty="0">
                  <a:solidFill>
                    <a:srgbClr val="016699"/>
                  </a:solidFill>
                  <a:latin typeface="Arial"/>
                  <a:cs typeface="Arial"/>
                </a:rPr>
                <a:t>MS</a:t>
              </a:r>
              <a:endParaRPr>
                <a:latin typeface="Arial"/>
                <a:cs typeface="Arial"/>
              </a:endParaRPr>
            </a:p>
          </p:txBody>
        </p:sp>
      </p:grpSp>
    </p:spTree>
    <p:extLst>
      <p:ext uri="{BB962C8B-B14F-4D97-AF65-F5344CB8AC3E}">
        <p14:creationId xmlns:p14="http://schemas.microsoft.com/office/powerpoint/2010/main" val="217744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TotalTime>
  <Words>2008</Words>
  <Application>Microsoft Macintosh PowerPoint</Application>
  <PresentationFormat>Widescreen</PresentationFormat>
  <Paragraphs>440</Paragraphs>
  <Slides>23</Slides>
  <Notes>21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Cambria Math</vt:lpstr>
      <vt:lpstr>Symbol</vt:lpstr>
      <vt:lpstr>Times New Roman</vt:lpstr>
      <vt:lpstr>Wingdings</vt:lpstr>
      <vt:lpstr>Office Theme</vt:lpstr>
      <vt:lpstr>Engineering high-fidelity gates in silicon quantum processors </vt:lpstr>
      <vt:lpstr>Therapeutic drug design for COVID-19</vt:lpstr>
      <vt:lpstr>Increase computational space with different encodings</vt:lpstr>
      <vt:lpstr>Increase computational space combining multiple qubits </vt:lpstr>
      <vt:lpstr>Encoding information in correlations </vt:lpstr>
      <vt:lpstr>Entanglement encoding for drug design and other applications </vt:lpstr>
      <vt:lpstr>Encoding quantum information in a physical system: small magnets </vt:lpstr>
      <vt:lpstr>PowerPoint Presentation</vt:lpstr>
      <vt:lpstr>PowerPoint Presentation</vt:lpstr>
      <vt:lpstr>A zoo of quantum computing architectures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high-fidelity gates in silicon quantum processors </dc:title>
  <dc:creator>Nima Leclerc</dc:creator>
  <cp:lastModifiedBy>Nima Leclerc</cp:lastModifiedBy>
  <cp:revision>298</cp:revision>
  <dcterms:created xsi:type="dcterms:W3CDTF">2021-10-19T16:32:55Z</dcterms:created>
  <dcterms:modified xsi:type="dcterms:W3CDTF">2021-10-22T18:00:19Z</dcterms:modified>
</cp:coreProperties>
</file>